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8288000" cy="10287000"/>
  <p:notesSz cx="6858000" cy="9144000"/>
  <p:embeddedFontLst>
    <p:embeddedFont>
      <p:font typeface="Georgia Pro Condensed Light" charset="1" panose="02040306050405020303"/>
      <p:regular r:id="rId22"/>
    </p:embeddedFont>
    <p:embeddedFont>
      <p:font typeface="Georgia Pro Condensed Bold" charset="1" panose="02040806050405020203"/>
      <p:regular r:id="rId23"/>
    </p:embeddedFont>
    <p:embeddedFont>
      <p:font typeface="TT Interphases" charset="1" panose="02000503020000020004"/>
      <p:regular r:id="rId24"/>
    </p:embeddedFont>
    <p:embeddedFont>
      <p:font typeface="TT Interphases Bold" charset="1" panose="02000803060000020004"/>
      <p:regular r:id="rId25"/>
    </p:embeddedFont>
    <p:embeddedFont>
      <p:font typeface="Work Sans" charset="1" panose="00000000000000000000"/>
      <p:regular r:id="rId26"/>
    </p:embeddedFont>
    <p:embeddedFont>
      <p:font typeface="Work Sans Semi-Bold" charset="1" panose="00000000000000000000"/>
      <p:regular r:id="rId27"/>
    </p:embeddedFont>
    <p:embeddedFont>
      <p:font typeface="Work Sans Bold" charset="1" panose="0000000000000000000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3.jpeg" Type="http://schemas.openxmlformats.org/officeDocument/2006/relationships/image"/><Relationship Id="rId4" Target="../media/image14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49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991600" y="1562100"/>
            <a:ext cx="8629650" cy="8724900"/>
            <a:chOff x="0" y="0"/>
            <a:chExt cx="2482140" cy="250953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82140" cy="2509537"/>
            </a:xfrm>
            <a:custGeom>
              <a:avLst/>
              <a:gdLst/>
              <a:ahLst/>
              <a:cxnLst/>
              <a:rect r="r" b="b" t="t" l="l"/>
              <a:pathLst>
                <a:path h="2509537" w="2482140">
                  <a:moveTo>
                    <a:pt x="0" y="0"/>
                  </a:moveTo>
                  <a:lnTo>
                    <a:pt x="2482140" y="0"/>
                  </a:lnTo>
                  <a:lnTo>
                    <a:pt x="2482140" y="2509537"/>
                  </a:lnTo>
                  <a:lnTo>
                    <a:pt x="0" y="2509537"/>
                  </a:lnTo>
                  <a:close/>
                </a:path>
              </a:pathLst>
            </a:custGeom>
            <a:blipFill>
              <a:blip r:embed="rId2"/>
              <a:stretch>
                <a:fillRect l="0" t="-143" r="0" b="-143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666750" y="1619250"/>
            <a:ext cx="6886575" cy="4034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</a:pPr>
            <a:r>
              <a:rPr lang="en-US" sz="7200" strike="noStrike" u="none">
                <a:solidFill>
                  <a:srgbClr val="F5F5F5"/>
                </a:solidFill>
                <a:latin typeface="Georgia Pro Condensed Light"/>
                <a:ea typeface="Georgia Pro Condensed Light"/>
                <a:cs typeface="Georgia Pro Condensed Light"/>
                <a:sym typeface="Georgia Pro Condensed Light"/>
              </a:rPr>
              <a:t>Custodia Serrana: </a:t>
            </a:r>
            <a:r>
              <a:rPr lang="en-US" b="true" sz="7200" strike="noStrike" u="none">
                <a:solidFill>
                  <a:srgbClr val="F5F5F5"/>
                </a:solidFill>
                <a:latin typeface="Georgia Pro Condensed Bold"/>
                <a:ea typeface="Georgia Pro Condensed Bold"/>
                <a:cs typeface="Georgia Pro Condensed Bold"/>
                <a:sym typeface="Georgia Pro Condensed Bold"/>
              </a:rPr>
              <a:t>Gestión de Complejos Turísticos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66750" y="8899644"/>
            <a:ext cx="5448300" cy="737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40"/>
              </a:lnSpc>
              <a:spcBef>
                <a:spcPct val="0"/>
              </a:spcBef>
            </a:pPr>
            <a:r>
              <a:rPr lang="en-US" sz="2100" strike="noStrike" u="none">
                <a:solidFill>
                  <a:srgbClr val="F5F5F5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Presentado por: Luis A. Moreno, </a:t>
            </a:r>
            <a:r>
              <a:rPr lang="en-US" b="true" sz="2100" strike="noStrike" u="none">
                <a:solidFill>
                  <a:srgbClr val="F5F5F5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Gerente de Proyectos</a:t>
            </a:r>
            <a:r>
              <a:rPr lang="en-US" sz="2100" strike="noStrike" u="none">
                <a:solidFill>
                  <a:srgbClr val="F5F5F5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en Custodia Serrana</a:t>
            </a:r>
          </a:p>
        </p:txBody>
      </p:sp>
      <p:sp>
        <p:nvSpPr>
          <p:cNvPr name="AutoShape 6" id="6"/>
          <p:cNvSpPr/>
          <p:nvPr/>
        </p:nvSpPr>
        <p:spPr>
          <a:xfrm>
            <a:off x="666750" y="1263650"/>
            <a:ext cx="16954500" cy="0"/>
          </a:xfrm>
          <a:prstGeom prst="line">
            <a:avLst/>
          </a:prstGeom>
          <a:ln cap="flat" w="9525">
            <a:solidFill>
              <a:srgbClr val="B0B0B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666750" y="695325"/>
            <a:ext cx="16954500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100"/>
              </a:lnSpc>
            </a:pPr>
            <a:r>
              <a:rPr lang="en-US" b="true" sz="2100">
                <a:solidFill>
                  <a:srgbClr val="B0B0B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PRESENTACIÓN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16954500" cy="8953500"/>
            <a:chOff x="0" y="0"/>
            <a:chExt cx="3299803" cy="17425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9803" cy="1742587"/>
            </a:xfrm>
            <a:custGeom>
              <a:avLst/>
              <a:gdLst/>
              <a:ahLst/>
              <a:cxnLst/>
              <a:rect r="r" b="b" t="t" l="l"/>
              <a:pathLst>
                <a:path h="1742587" w="3299803">
                  <a:moveTo>
                    <a:pt x="965120" y="1606277"/>
                  </a:moveTo>
                  <a:cubicBezTo>
                    <a:pt x="983327" y="1585924"/>
                    <a:pt x="1009342" y="1574291"/>
                    <a:pt x="1036650" y="1574291"/>
                  </a:cubicBezTo>
                  <a:lnTo>
                    <a:pt x="3213538" y="1574626"/>
                  </a:lnTo>
                  <a:cubicBezTo>
                    <a:pt x="3236413" y="1574639"/>
                    <a:pt x="3258355" y="1565561"/>
                    <a:pt x="3274534" y="1549390"/>
                  </a:cubicBezTo>
                  <a:cubicBezTo>
                    <a:pt x="3290713" y="1533220"/>
                    <a:pt x="3299803" y="1511283"/>
                    <a:pt x="3299803" y="1488408"/>
                  </a:cubicBezTo>
                  <a:lnTo>
                    <a:pt x="3299803" y="86219"/>
                  </a:lnTo>
                  <a:cubicBezTo>
                    <a:pt x="3299803" y="63352"/>
                    <a:pt x="3290719" y="41422"/>
                    <a:pt x="3274550" y="25253"/>
                  </a:cubicBezTo>
                  <a:cubicBezTo>
                    <a:pt x="3258381" y="9084"/>
                    <a:pt x="3236451" y="0"/>
                    <a:pt x="3213584" y="0"/>
                  </a:cubicBezTo>
                  <a:lnTo>
                    <a:pt x="303022" y="0"/>
                  </a:lnTo>
                  <a:cubicBezTo>
                    <a:pt x="278489" y="-1"/>
                    <a:pt x="255117" y="10450"/>
                    <a:pt x="238760" y="28735"/>
                  </a:cubicBezTo>
                  <a:lnTo>
                    <a:pt x="21960" y="271092"/>
                  </a:lnTo>
                  <a:cubicBezTo>
                    <a:pt x="7818" y="286900"/>
                    <a:pt x="0" y="307366"/>
                    <a:pt x="0" y="328576"/>
                  </a:cubicBezTo>
                  <a:lnTo>
                    <a:pt x="0" y="1656375"/>
                  </a:lnTo>
                  <a:cubicBezTo>
                    <a:pt x="4" y="1703990"/>
                    <a:pt x="38604" y="1742587"/>
                    <a:pt x="86219" y="1742587"/>
                  </a:cubicBezTo>
                  <a:lnTo>
                    <a:pt x="804624" y="1742587"/>
                  </a:lnTo>
                  <a:cubicBezTo>
                    <a:pt x="829157" y="1742588"/>
                    <a:pt x="852529" y="1732137"/>
                    <a:pt x="868886" y="1713853"/>
                  </a:cubicBezTo>
                  <a:lnTo>
                    <a:pt x="965120" y="1606277"/>
                  </a:ln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2105025" y="1562100"/>
            <a:ext cx="6886575" cy="3656067"/>
            <a:chOff x="0" y="0"/>
            <a:chExt cx="9182100" cy="487475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2769731"/>
              <a:ext cx="7264400" cy="2105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Transformar complejos turísticos en estructuras organizadas, seguras y rentables mediante sistemas de gestión profesional.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No administramos propiedades.</a:t>
              </a:r>
            </a:p>
            <a:p>
              <a:pPr algn="l" marL="0" indent="0" lvl="0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Gestionamos activos turísticos.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33350"/>
              <a:ext cx="9182100" cy="24659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6999" spc="-384" strike="noStrike" u="none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Visión Estratégica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312605" y="981075"/>
            <a:ext cx="6946695" cy="7471274"/>
            <a:chOff x="0" y="0"/>
            <a:chExt cx="3482081" cy="37450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4483" y="50038"/>
              <a:ext cx="3372988" cy="3645589"/>
            </a:xfrm>
            <a:custGeom>
              <a:avLst/>
              <a:gdLst/>
              <a:ahLst/>
              <a:cxnLst/>
              <a:rect r="r" b="b" t="t" l="l"/>
              <a:pathLst>
                <a:path h="3645589" w="3372988">
                  <a:moveTo>
                    <a:pt x="3285358" y="3645589"/>
                  </a:moveTo>
                  <a:lnTo>
                    <a:pt x="87757" y="3645589"/>
                  </a:lnTo>
                  <a:cubicBezTo>
                    <a:pt x="39370" y="3645589"/>
                    <a:pt x="0" y="3606346"/>
                    <a:pt x="0" y="3557832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3285231" y="0"/>
                  </a:lnTo>
                  <a:cubicBezTo>
                    <a:pt x="3333618" y="0"/>
                    <a:pt x="3372988" y="39243"/>
                    <a:pt x="3372988" y="87757"/>
                  </a:cubicBezTo>
                  <a:lnTo>
                    <a:pt x="3372988" y="3557832"/>
                  </a:lnTo>
                  <a:cubicBezTo>
                    <a:pt x="3372988" y="3606219"/>
                    <a:pt x="3333745" y="3645589"/>
                    <a:pt x="3285231" y="3645589"/>
                  </a:cubicBezTo>
                  <a:close/>
                </a:path>
              </a:pathLst>
            </a:custGeom>
            <a:blipFill>
              <a:blip r:embed="rId2"/>
              <a:stretch>
                <a:fillRect l="-528" t="0" r="-52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1954" cy="3744903"/>
            </a:xfrm>
            <a:custGeom>
              <a:avLst/>
              <a:gdLst/>
              <a:ahLst/>
              <a:cxnLst/>
              <a:rect r="r" b="b" t="t" l="l"/>
              <a:pathLst>
                <a:path h="3744903" w="3481954">
                  <a:moveTo>
                    <a:pt x="0" y="91567"/>
                  </a:moveTo>
                  <a:lnTo>
                    <a:pt x="0" y="3653336"/>
                  </a:lnTo>
                  <a:cubicBezTo>
                    <a:pt x="0" y="3703882"/>
                    <a:pt x="41021" y="3744903"/>
                    <a:pt x="91567" y="3744903"/>
                  </a:cubicBezTo>
                  <a:lnTo>
                    <a:pt x="3390387" y="3744903"/>
                  </a:lnTo>
                  <a:cubicBezTo>
                    <a:pt x="3440933" y="3744903"/>
                    <a:pt x="3481954" y="3703882"/>
                    <a:pt x="3481954" y="3653336"/>
                  </a:cubicBezTo>
                  <a:lnTo>
                    <a:pt x="3481954" y="91567"/>
                  </a:lnTo>
                  <a:cubicBezTo>
                    <a:pt x="3481954" y="41021"/>
                    <a:pt x="3440933" y="0"/>
                    <a:pt x="3390387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2640198" y="331724"/>
                  </a:moveTo>
                  <a:lnTo>
                    <a:pt x="3299328" y="331724"/>
                  </a:lnTo>
                  <a:cubicBezTo>
                    <a:pt x="3349874" y="331724"/>
                    <a:pt x="3390895" y="372745"/>
                    <a:pt x="3390895" y="423291"/>
                  </a:cubicBezTo>
                  <a:lnTo>
                    <a:pt x="3390895" y="3562277"/>
                  </a:lnTo>
                  <a:cubicBezTo>
                    <a:pt x="3390895" y="3612823"/>
                    <a:pt x="3349874" y="3653844"/>
                    <a:pt x="3299328" y="3653844"/>
                  </a:cubicBezTo>
                  <a:lnTo>
                    <a:pt x="182753" y="3653844"/>
                  </a:lnTo>
                  <a:cubicBezTo>
                    <a:pt x="132207" y="3653844"/>
                    <a:pt x="91186" y="3612823"/>
                    <a:pt x="91186" y="3562277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2343145" y="91186"/>
                  </a:lnTo>
                  <a:cubicBezTo>
                    <a:pt x="2369180" y="91186"/>
                    <a:pt x="2394072" y="102235"/>
                    <a:pt x="2411471" y="121666"/>
                  </a:cubicBezTo>
                  <a:lnTo>
                    <a:pt x="2572126" y="301244"/>
                  </a:lnTo>
                  <a:cubicBezTo>
                    <a:pt x="2589525" y="320675"/>
                    <a:pt x="2614290" y="331724"/>
                    <a:pt x="2640452" y="331724"/>
                  </a:cubicBezTo>
                  <a:lnTo>
                    <a:pt x="2640198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8324850" cy="8953500"/>
            <a:chOff x="0" y="0"/>
            <a:chExt cx="2448748" cy="26336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48751" cy="2633665"/>
            </a:xfrm>
            <a:custGeom>
              <a:avLst/>
              <a:gdLst/>
              <a:ahLst/>
              <a:cxnLst/>
              <a:rect r="r" b="b" t="t" l="l"/>
              <a:pathLst>
                <a:path h="2633665" w="2448751">
                  <a:moveTo>
                    <a:pt x="2101792" y="0"/>
                  </a:moveTo>
                  <a:lnTo>
                    <a:pt x="148415" y="0"/>
                  </a:lnTo>
                  <a:cubicBezTo>
                    <a:pt x="66448" y="0"/>
                    <a:pt x="0" y="66448"/>
                    <a:pt x="0" y="148415"/>
                  </a:cubicBezTo>
                  <a:lnTo>
                    <a:pt x="0" y="2354273"/>
                  </a:lnTo>
                  <a:cubicBezTo>
                    <a:pt x="0" y="2390784"/>
                    <a:pt x="13458" y="2426013"/>
                    <a:pt x="37800" y="2453225"/>
                  </a:cubicBezTo>
                  <a:lnTo>
                    <a:pt x="154967" y="2584201"/>
                  </a:lnTo>
                  <a:cubicBezTo>
                    <a:pt x="183122" y="2615677"/>
                    <a:pt x="223353" y="2633666"/>
                    <a:pt x="265584" y="2633665"/>
                  </a:cubicBezTo>
                  <a:lnTo>
                    <a:pt x="2300335" y="2633665"/>
                  </a:lnTo>
                  <a:cubicBezTo>
                    <a:pt x="2339697" y="2633666"/>
                    <a:pt x="2377447" y="2618029"/>
                    <a:pt x="2405281" y="2590196"/>
                  </a:cubicBezTo>
                  <a:cubicBezTo>
                    <a:pt x="2433114" y="2562363"/>
                    <a:pt x="2448751" y="2524613"/>
                    <a:pt x="2448751" y="2485251"/>
                  </a:cubicBezTo>
                  <a:lnTo>
                    <a:pt x="2448751" y="366141"/>
                  </a:lnTo>
                  <a:cubicBezTo>
                    <a:pt x="2448751" y="329143"/>
                    <a:pt x="2434932" y="293478"/>
                    <a:pt x="2410002" y="266140"/>
                  </a:cubicBezTo>
                  <a:lnTo>
                    <a:pt x="2211459" y="48414"/>
                  </a:lnTo>
                  <a:cubicBezTo>
                    <a:pt x="2183337" y="17574"/>
                    <a:pt x="2143529" y="0"/>
                    <a:pt x="2101792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296400" y="666750"/>
            <a:ext cx="8324850" cy="8953500"/>
            <a:chOff x="0" y="0"/>
            <a:chExt cx="2192553" cy="23581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92553" cy="2358124"/>
            </a:xfrm>
            <a:custGeom>
              <a:avLst/>
              <a:gdLst/>
              <a:ahLst/>
              <a:cxnLst/>
              <a:rect r="r" b="b" t="t" l="l"/>
              <a:pathLst>
                <a:path h="2358124" w="2192553">
                  <a:moveTo>
                    <a:pt x="51149" y="0"/>
                  </a:moveTo>
                  <a:lnTo>
                    <a:pt x="2141404" y="0"/>
                  </a:lnTo>
                  <a:cubicBezTo>
                    <a:pt x="2154970" y="0"/>
                    <a:pt x="2167980" y="5389"/>
                    <a:pt x="2177572" y="14981"/>
                  </a:cubicBezTo>
                  <a:cubicBezTo>
                    <a:pt x="2187164" y="24573"/>
                    <a:pt x="2192553" y="37583"/>
                    <a:pt x="2192553" y="51149"/>
                  </a:cubicBezTo>
                  <a:lnTo>
                    <a:pt x="2192553" y="2306975"/>
                  </a:lnTo>
                  <a:cubicBezTo>
                    <a:pt x="2192553" y="2320540"/>
                    <a:pt x="2187164" y="2333550"/>
                    <a:pt x="2177572" y="2343142"/>
                  </a:cubicBezTo>
                  <a:cubicBezTo>
                    <a:pt x="2167980" y="2352735"/>
                    <a:pt x="2154970" y="2358124"/>
                    <a:pt x="2141404" y="2358124"/>
                  </a:cubicBezTo>
                  <a:lnTo>
                    <a:pt x="51149" y="2358124"/>
                  </a:lnTo>
                  <a:cubicBezTo>
                    <a:pt x="37583" y="2358124"/>
                    <a:pt x="24573" y="2352735"/>
                    <a:pt x="14981" y="2343142"/>
                  </a:cubicBezTo>
                  <a:cubicBezTo>
                    <a:pt x="5389" y="2333550"/>
                    <a:pt x="0" y="2320540"/>
                    <a:pt x="0" y="2306975"/>
                  </a:cubicBezTo>
                  <a:lnTo>
                    <a:pt x="0" y="51149"/>
                  </a:lnTo>
                  <a:cubicBezTo>
                    <a:pt x="0" y="37583"/>
                    <a:pt x="5389" y="24573"/>
                    <a:pt x="14981" y="14981"/>
                  </a:cubicBezTo>
                  <a:cubicBezTo>
                    <a:pt x="24573" y="5389"/>
                    <a:pt x="37583" y="0"/>
                    <a:pt x="51149" y="0"/>
                  </a:cubicBezTo>
                  <a:close/>
                </a:path>
              </a:pathLst>
            </a:custGeom>
            <a:solidFill>
              <a:srgbClr val="00422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2192553" cy="24152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881936" y="1190507"/>
            <a:ext cx="7153778" cy="7905985"/>
            <a:chOff x="0" y="0"/>
            <a:chExt cx="1935901" cy="213945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35903" cy="2139471"/>
            </a:xfrm>
            <a:custGeom>
              <a:avLst/>
              <a:gdLst/>
              <a:ahLst/>
              <a:cxnLst/>
              <a:rect r="r" b="b" t="t" l="l"/>
              <a:pathLst>
                <a:path h="2139471" w="1935903">
                  <a:moveTo>
                    <a:pt x="1448460" y="0"/>
                  </a:moveTo>
                  <a:lnTo>
                    <a:pt x="177673" y="0"/>
                  </a:lnTo>
                  <a:cubicBezTo>
                    <a:pt x="79547" y="0"/>
                    <a:pt x="0" y="79547"/>
                    <a:pt x="0" y="177673"/>
                  </a:cubicBezTo>
                  <a:lnTo>
                    <a:pt x="0" y="1961798"/>
                  </a:lnTo>
                  <a:cubicBezTo>
                    <a:pt x="0" y="2059924"/>
                    <a:pt x="79547" y="2139471"/>
                    <a:pt x="177673" y="2139471"/>
                  </a:cubicBezTo>
                  <a:lnTo>
                    <a:pt x="1758230" y="2139471"/>
                  </a:lnTo>
                  <a:cubicBezTo>
                    <a:pt x="1856356" y="2139471"/>
                    <a:pt x="1935903" y="2059924"/>
                    <a:pt x="1935903" y="1961798"/>
                  </a:cubicBezTo>
                  <a:lnTo>
                    <a:pt x="1935903" y="523958"/>
                  </a:lnTo>
                  <a:cubicBezTo>
                    <a:pt x="1935903" y="480251"/>
                    <a:pt x="1919793" y="438079"/>
                    <a:pt x="1890654" y="405503"/>
                  </a:cubicBezTo>
                  <a:lnTo>
                    <a:pt x="1580877" y="59214"/>
                  </a:lnTo>
                  <a:cubicBezTo>
                    <a:pt x="1547173" y="21536"/>
                    <a:pt x="1499013" y="0"/>
                    <a:pt x="1448460" y="0"/>
                  </a:cubicBezTo>
                  <a:close/>
                </a:path>
              </a:pathLst>
            </a:custGeom>
            <a:blipFill>
              <a:blip r:embed="rId2"/>
              <a:stretch>
                <a:fillRect l="-353" t="0" r="-353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2105025" y="1562100"/>
            <a:ext cx="5448300" cy="6526638"/>
            <a:chOff x="0" y="0"/>
            <a:chExt cx="7264400" cy="8702184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50129" y="4137169"/>
              <a:ext cx="7214271" cy="45650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3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En la región serrana muchos complejos:</a:t>
              </a:r>
            </a:p>
            <a:p>
              <a:pPr algn="l">
                <a:lnSpc>
                  <a:spcPts val="273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Funcionan sin sistema estructurado</a:t>
              </a:r>
            </a:p>
            <a:p>
              <a:pPr algn="l">
                <a:lnSpc>
                  <a:spcPts val="273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No tienen control financiero real</a:t>
              </a:r>
            </a:p>
            <a:p>
              <a:pPr algn="l">
                <a:lnSpc>
                  <a:spcPts val="273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Carecen de protocolos de seguridad documentados</a:t>
              </a:r>
            </a:p>
            <a:p>
              <a:pPr algn="l">
                <a:lnSpc>
                  <a:spcPts val="273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Dependen exclusivamente de plataformas externas</a:t>
              </a:r>
            </a:p>
            <a:p>
              <a:pPr algn="l">
                <a:lnSpc>
                  <a:spcPts val="273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No miden indicadores clave</a:t>
              </a:r>
            </a:p>
            <a:p>
              <a:pPr algn="l">
                <a:lnSpc>
                  <a:spcPts val="273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Resultado:</a:t>
              </a:r>
            </a:p>
            <a:p>
              <a:pPr algn="l" marL="0" indent="0" lvl="0">
                <a:lnSpc>
                  <a:spcPts val="273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Pérdida de rentabilidad y desgaste operativo.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33350"/>
              <a:ext cx="7264400" cy="24659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6999" spc="-384" strike="noStrike" u="none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Desafíos del Mercado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2919027"/>
              <a:ext cx="7264400" cy="6286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sz="3000" spc="-165" strike="noStrike" u="none">
                  <a:solidFill>
                    <a:srgbClr val="004225"/>
                  </a:solidFill>
                  <a:latin typeface="Work Sans"/>
                  <a:ea typeface="Work Sans"/>
                  <a:cs typeface="Work Sans"/>
                  <a:sym typeface="Work Sans"/>
                </a:rPr>
                <a:t>La gestión eficiente en Córdoba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2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16954500" cy="8953500"/>
            <a:chOff x="0" y="0"/>
            <a:chExt cx="3299803" cy="17425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9803" cy="1742587"/>
            </a:xfrm>
            <a:custGeom>
              <a:avLst/>
              <a:gdLst/>
              <a:ahLst/>
              <a:cxnLst/>
              <a:rect r="r" b="b" t="t" l="l"/>
              <a:pathLst>
                <a:path h="1742587" w="3299803">
                  <a:moveTo>
                    <a:pt x="965120" y="1606277"/>
                  </a:moveTo>
                  <a:cubicBezTo>
                    <a:pt x="983327" y="1585924"/>
                    <a:pt x="1009342" y="1574291"/>
                    <a:pt x="1036650" y="1574291"/>
                  </a:cubicBezTo>
                  <a:lnTo>
                    <a:pt x="3213538" y="1574626"/>
                  </a:lnTo>
                  <a:cubicBezTo>
                    <a:pt x="3236413" y="1574639"/>
                    <a:pt x="3258355" y="1565561"/>
                    <a:pt x="3274534" y="1549390"/>
                  </a:cubicBezTo>
                  <a:cubicBezTo>
                    <a:pt x="3290713" y="1533220"/>
                    <a:pt x="3299803" y="1511283"/>
                    <a:pt x="3299803" y="1488408"/>
                  </a:cubicBezTo>
                  <a:lnTo>
                    <a:pt x="3299803" y="86219"/>
                  </a:lnTo>
                  <a:cubicBezTo>
                    <a:pt x="3299803" y="63352"/>
                    <a:pt x="3290719" y="41422"/>
                    <a:pt x="3274550" y="25253"/>
                  </a:cubicBezTo>
                  <a:cubicBezTo>
                    <a:pt x="3258381" y="9084"/>
                    <a:pt x="3236451" y="0"/>
                    <a:pt x="3213584" y="0"/>
                  </a:cubicBezTo>
                  <a:lnTo>
                    <a:pt x="303022" y="0"/>
                  </a:lnTo>
                  <a:cubicBezTo>
                    <a:pt x="278489" y="-1"/>
                    <a:pt x="255117" y="10450"/>
                    <a:pt x="238760" y="28735"/>
                  </a:cubicBezTo>
                  <a:lnTo>
                    <a:pt x="21960" y="271092"/>
                  </a:lnTo>
                  <a:cubicBezTo>
                    <a:pt x="7818" y="286900"/>
                    <a:pt x="0" y="307366"/>
                    <a:pt x="0" y="328576"/>
                  </a:cubicBezTo>
                  <a:lnTo>
                    <a:pt x="0" y="1656375"/>
                  </a:lnTo>
                  <a:cubicBezTo>
                    <a:pt x="4" y="1703990"/>
                    <a:pt x="38604" y="1742587"/>
                    <a:pt x="86219" y="1742587"/>
                  </a:cubicBezTo>
                  <a:lnTo>
                    <a:pt x="804624" y="1742587"/>
                  </a:lnTo>
                  <a:cubicBezTo>
                    <a:pt x="829157" y="1742588"/>
                    <a:pt x="852529" y="1732137"/>
                    <a:pt x="868886" y="1713853"/>
                  </a:cubicBezTo>
                  <a:lnTo>
                    <a:pt x="965120" y="1606277"/>
                  </a:lnTo>
                  <a:close/>
                </a:path>
              </a:pathLst>
            </a:custGeom>
            <a:solidFill>
              <a:srgbClr val="D9D9D9"/>
            </a:solidFill>
            <a:ln cap="rnd">
              <a:noFill/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2105025" y="1562100"/>
            <a:ext cx="6886575" cy="3713217"/>
            <a:chOff x="0" y="0"/>
            <a:chExt cx="9182100" cy="495095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1588631"/>
              <a:ext cx="7264400" cy="3362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Custodia Serrana implementa un modelo basado en cinco pilares estratégicos: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Gestión Operativa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Gestión Financiera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Seguridad y Emergencias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Experiencia del Huésped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Marketing Estratégico</a:t>
              </a:r>
            </a:p>
            <a:p>
              <a:pPr algn="l" marL="0" indent="0" lvl="0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Sistema integral, no soluciones aisladas.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33350"/>
              <a:ext cx="9182100" cy="1284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6999" spc="-384" strike="noStrike" u="none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Solución Integral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312605" y="981075"/>
            <a:ext cx="6946695" cy="7471274"/>
            <a:chOff x="0" y="0"/>
            <a:chExt cx="3482081" cy="37450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4483" y="50038"/>
              <a:ext cx="3372988" cy="3645589"/>
            </a:xfrm>
            <a:custGeom>
              <a:avLst/>
              <a:gdLst/>
              <a:ahLst/>
              <a:cxnLst/>
              <a:rect r="r" b="b" t="t" l="l"/>
              <a:pathLst>
                <a:path h="3645589" w="3372988">
                  <a:moveTo>
                    <a:pt x="3285358" y="3645589"/>
                  </a:moveTo>
                  <a:lnTo>
                    <a:pt x="87757" y="3645589"/>
                  </a:lnTo>
                  <a:cubicBezTo>
                    <a:pt x="39370" y="3645589"/>
                    <a:pt x="0" y="3606346"/>
                    <a:pt x="0" y="3557832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3285231" y="0"/>
                  </a:lnTo>
                  <a:cubicBezTo>
                    <a:pt x="3333618" y="0"/>
                    <a:pt x="3372988" y="39243"/>
                    <a:pt x="3372988" y="87757"/>
                  </a:cubicBezTo>
                  <a:lnTo>
                    <a:pt x="3372988" y="3557832"/>
                  </a:lnTo>
                  <a:cubicBezTo>
                    <a:pt x="3372988" y="3606219"/>
                    <a:pt x="3333745" y="3645589"/>
                    <a:pt x="3285231" y="3645589"/>
                  </a:cubicBezTo>
                  <a:close/>
                </a:path>
              </a:pathLst>
            </a:custGeom>
            <a:blipFill>
              <a:blip r:embed="rId2"/>
              <a:stretch>
                <a:fillRect l="-528" t="0" r="-52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1954" cy="3744903"/>
            </a:xfrm>
            <a:custGeom>
              <a:avLst/>
              <a:gdLst/>
              <a:ahLst/>
              <a:cxnLst/>
              <a:rect r="r" b="b" t="t" l="l"/>
              <a:pathLst>
                <a:path h="3744903" w="3481954">
                  <a:moveTo>
                    <a:pt x="0" y="91567"/>
                  </a:moveTo>
                  <a:lnTo>
                    <a:pt x="0" y="3653336"/>
                  </a:lnTo>
                  <a:cubicBezTo>
                    <a:pt x="0" y="3703882"/>
                    <a:pt x="41021" y="3744903"/>
                    <a:pt x="91567" y="3744903"/>
                  </a:cubicBezTo>
                  <a:lnTo>
                    <a:pt x="3390387" y="3744903"/>
                  </a:lnTo>
                  <a:cubicBezTo>
                    <a:pt x="3440933" y="3744903"/>
                    <a:pt x="3481954" y="3703882"/>
                    <a:pt x="3481954" y="3653336"/>
                  </a:cubicBezTo>
                  <a:lnTo>
                    <a:pt x="3481954" y="91567"/>
                  </a:lnTo>
                  <a:cubicBezTo>
                    <a:pt x="3481954" y="41021"/>
                    <a:pt x="3440933" y="0"/>
                    <a:pt x="3390387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2640198" y="331724"/>
                  </a:moveTo>
                  <a:lnTo>
                    <a:pt x="3299328" y="331724"/>
                  </a:lnTo>
                  <a:cubicBezTo>
                    <a:pt x="3349874" y="331724"/>
                    <a:pt x="3390895" y="372745"/>
                    <a:pt x="3390895" y="423291"/>
                  </a:cubicBezTo>
                  <a:lnTo>
                    <a:pt x="3390895" y="3562277"/>
                  </a:lnTo>
                  <a:cubicBezTo>
                    <a:pt x="3390895" y="3612823"/>
                    <a:pt x="3349874" y="3653844"/>
                    <a:pt x="3299328" y="3653844"/>
                  </a:cubicBezTo>
                  <a:lnTo>
                    <a:pt x="182753" y="3653844"/>
                  </a:lnTo>
                  <a:cubicBezTo>
                    <a:pt x="132207" y="3653844"/>
                    <a:pt x="91186" y="3612823"/>
                    <a:pt x="91186" y="3562277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2343145" y="91186"/>
                  </a:lnTo>
                  <a:cubicBezTo>
                    <a:pt x="2369180" y="91186"/>
                    <a:pt x="2394072" y="102235"/>
                    <a:pt x="2411471" y="121666"/>
                  </a:cubicBezTo>
                  <a:lnTo>
                    <a:pt x="2572126" y="301244"/>
                  </a:lnTo>
                  <a:cubicBezTo>
                    <a:pt x="2589525" y="320675"/>
                    <a:pt x="2614290" y="331724"/>
                    <a:pt x="2640452" y="331724"/>
                  </a:cubicBezTo>
                  <a:lnTo>
                    <a:pt x="2640198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16954500" cy="8953500"/>
            <a:chOff x="0" y="0"/>
            <a:chExt cx="3299803" cy="17425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9803" cy="1742587"/>
            </a:xfrm>
            <a:custGeom>
              <a:avLst/>
              <a:gdLst/>
              <a:ahLst/>
              <a:cxnLst/>
              <a:rect r="r" b="b" t="t" l="l"/>
              <a:pathLst>
                <a:path h="1742587" w="3299803">
                  <a:moveTo>
                    <a:pt x="965120" y="1606277"/>
                  </a:moveTo>
                  <a:cubicBezTo>
                    <a:pt x="983327" y="1585924"/>
                    <a:pt x="1009342" y="1574291"/>
                    <a:pt x="1036650" y="1574291"/>
                  </a:cubicBezTo>
                  <a:lnTo>
                    <a:pt x="3213538" y="1574626"/>
                  </a:lnTo>
                  <a:cubicBezTo>
                    <a:pt x="3236413" y="1574639"/>
                    <a:pt x="3258355" y="1565561"/>
                    <a:pt x="3274534" y="1549390"/>
                  </a:cubicBezTo>
                  <a:cubicBezTo>
                    <a:pt x="3290713" y="1533220"/>
                    <a:pt x="3299803" y="1511283"/>
                    <a:pt x="3299803" y="1488408"/>
                  </a:cubicBezTo>
                  <a:lnTo>
                    <a:pt x="3299803" y="86219"/>
                  </a:lnTo>
                  <a:cubicBezTo>
                    <a:pt x="3299803" y="63352"/>
                    <a:pt x="3290719" y="41422"/>
                    <a:pt x="3274550" y="25253"/>
                  </a:cubicBezTo>
                  <a:cubicBezTo>
                    <a:pt x="3258381" y="9084"/>
                    <a:pt x="3236451" y="0"/>
                    <a:pt x="3213584" y="0"/>
                  </a:cubicBezTo>
                  <a:lnTo>
                    <a:pt x="303022" y="0"/>
                  </a:lnTo>
                  <a:cubicBezTo>
                    <a:pt x="278489" y="-1"/>
                    <a:pt x="255117" y="10450"/>
                    <a:pt x="238760" y="28735"/>
                  </a:cubicBezTo>
                  <a:lnTo>
                    <a:pt x="21960" y="271092"/>
                  </a:lnTo>
                  <a:cubicBezTo>
                    <a:pt x="7818" y="286900"/>
                    <a:pt x="0" y="307366"/>
                    <a:pt x="0" y="328576"/>
                  </a:cubicBezTo>
                  <a:lnTo>
                    <a:pt x="0" y="1656375"/>
                  </a:lnTo>
                  <a:cubicBezTo>
                    <a:pt x="4" y="1703990"/>
                    <a:pt x="38604" y="1742587"/>
                    <a:pt x="86219" y="1742587"/>
                  </a:cubicBezTo>
                  <a:lnTo>
                    <a:pt x="804624" y="1742587"/>
                  </a:lnTo>
                  <a:cubicBezTo>
                    <a:pt x="829157" y="1742588"/>
                    <a:pt x="852529" y="1732137"/>
                    <a:pt x="868886" y="1713853"/>
                  </a:cubicBezTo>
                  <a:lnTo>
                    <a:pt x="965120" y="1606277"/>
                  </a:ln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10312605" y="981075"/>
            <a:ext cx="6946695" cy="7471274"/>
            <a:chOff x="0" y="0"/>
            <a:chExt cx="3482081" cy="3745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54483" y="50038"/>
              <a:ext cx="3372988" cy="3645589"/>
            </a:xfrm>
            <a:custGeom>
              <a:avLst/>
              <a:gdLst/>
              <a:ahLst/>
              <a:cxnLst/>
              <a:rect r="r" b="b" t="t" l="l"/>
              <a:pathLst>
                <a:path h="3645589" w="3372988">
                  <a:moveTo>
                    <a:pt x="3285358" y="3645589"/>
                  </a:moveTo>
                  <a:lnTo>
                    <a:pt x="87757" y="3645589"/>
                  </a:lnTo>
                  <a:cubicBezTo>
                    <a:pt x="39370" y="3645589"/>
                    <a:pt x="0" y="3606346"/>
                    <a:pt x="0" y="3557832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3285231" y="0"/>
                  </a:lnTo>
                  <a:cubicBezTo>
                    <a:pt x="3333618" y="0"/>
                    <a:pt x="3372988" y="39243"/>
                    <a:pt x="3372988" y="87757"/>
                  </a:cubicBezTo>
                  <a:lnTo>
                    <a:pt x="3372988" y="3557832"/>
                  </a:lnTo>
                  <a:cubicBezTo>
                    <a:pt x="3372988" y="3606219"/>
                    <a:pt x="3333745" y="3645589"/>
                    <a:pt x="3285231" y="3645589"/>
                  </a:cubicBezTo>
                  <a:close/>
                </a:path>
              </a:pathLst>
            </a:custGeom>
            <a:blipFill>
              <a:blip r:embed="rId2"/>
              <a:stretch>
                <a:fillRect l="-4040" t="0" r="-404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81954" cy="3744903"/>
            </a:xfrm>
            <a:custGeom>
              <a:avLst/>
              <a:gdLst/>
              <a:ahLst/>
              <a:cxnLst/>
              <a:rect r="r" b="b" t="t" l="l"/>
              <a:pathLst>
                <a:path h="3744903" w="3481954">
                  <a:moveTo>
                    <a:pt x="0" y="91567"/>
                  </a:moveTo>
                  <a:lnTo>
                    <a:pt x="0" y="3653336"/>
                  </a:lnTo>
                  <a:cubicBezTo>
                    <a:pt x="0" y="3703882"/>
                    <a:pt x="41021" y="3744903"/>
                    <a:pt x="91567" y="3744903"/>
                  </a:cubicBezTo>
                  <a:lnTo>
                    <a:pt x="3390387" y="3744903"/>
                  </a:lnTo>
                  <a:cubicBezTo>
                    <a:pt x="3440933" y="3744903"/>
                    <a:pt x="3481954" y="3703882"/>
                    <a:pt x="3481954" y="3653336"/>
                  </a:cubicBezTo>
                  <a:lnTo>
                    <a:pt x="3481954" y="91567"/>
                  </a:lnTo>
                  <a:cubicBezTo>
                    <a:pt x="3481954" y="41021"/>
                    <a:pt x="3440933" y="0"/>
                    <a:pt x="3390387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2640198" y="331724"/>
                  </a:moveTo>
                  <a:lnTo>
                    <a:pt x="3299328" y="331724"/>
                  </a:lnTo>
                  <a:cubicBezTo>
                    <a:pt x="3349874" y="331724"/>
                    <a:pt x="3390895" y="372745"/>
                    <a:pt x="3390895" y="423291"/>
                  </a:cubicBezTo>
                  <a:lnTo>
                    <a:pt x="3390895" y="3562277"/>
                  </a:lnTo>
                  <a:cubicBezTo>
                    <a:pt x="3390895" y="3612823"/>
                    <a:pt x="3349874" y="3653844"/>
                    <a:pt x="3299328" y="3653844"/>
                  </a:cubicBezTo>
                  <a:lnTo>
                    <a:pt x="182753" y="3653844"/>
                  </a:lnTo>
                  <a:cubicBezTo>
                    <a:pt x="132207" y="3653844"/>
                    <a:pt x="91186" y="3612823"/>
                    <a:pt x="91186" y="3562277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2343145" y="91186"/>
                  </a:lnTo>
                  <a:cubicBezTo>
                    <a:pt x="2369180" y="91186"/>
                    <a:pt x="2394072" y="102235"/>
                    <a:pt x="2411471" y="121666"/>
                  </a:cubicBezTo>
                  <a:lnTo>
                    <a:pt x="2572126" y="301244"/>
                  </a:lnTo>
                  <a:cubicBezTo>
                    <a:pt x="2589525" y="320675"/>
                    <a:pt x="2614290" y="331724"/>
                    <a:pt x="2640452" y="331724"/>
                  </a:cubicBezTo>
                  <a:lnTo>
                    <a:pt x="2640198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105025" y="1562100"/>
            <a:ext cx="6886575" cy="4970517"/>
            <a:chOff x="0" y="0"/>
            <a:chExt cx="9182100" cy="6627356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1588631"/>
              <a:ext cx="7264400" cy="5038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Dirección Estratégica y Sistemas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Más de 35 años en gestión organizacional, calidad, procesos ISO y supervisión de infraestructura.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Experiencia en compañías líderes del sector energético e industrial.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Especialista en: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Diseño de sistemas de gestión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Auditorías y control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Planes de contingencia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Optimización de recursos</a:t>
              </a:r>
            </a:p>
            <a:p>
              <a:pPr algn="l" marL="0" indent="0" lvl="0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Tableros de control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33350"/>
              <a:ext cx="9182100" cy="1284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6999" spc="-384" strike="noStrike" u="none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Luis Moreno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16954500" cy="8953500"/>
            <a:chOff x="0" y="0"/>
            <a:chExt cx="3299803" cy="17425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9803" cy="1742587"/>
            </a:xfrm>
            <a:custGeom>
              <a:avLst/>
              <a:gdLst/>
              <a:ahLst/>
              <a:cxnLst/>
              <a:rect r="r" b="b" t="t" l="l"/>
              <a:pathLst>
                <a:path h="1742587" w="3299803">
                  <a:moveTo>
                    <a:pt x="965120" y="1606277"/>
                  </a:moveTo>
                  <a:cubicBezTo>
                    <a:pt x="983327" y="1585924"/>
                    <a:pt x="1009342" y="1574291"/>
                    <a:pt x="1036650" y="1574291"/>
                  </a:cubicBezTo>
                  <a:lnTo>
                    <a:pt x="3213538" y="1574626"/>
                  </a:lnTo>
                  <a:cubicBezTo>
                    <a:pt x="3236413" y="1574639"/>
                    <a:pt x="3258355" y="1565561"/>
                    <a:pt x="3274534" y="1549390"/>
                  </a:cubicBezTo>
                  <a:cubicBezTo>
                    <a:pt x="3290713" y="1533220"/>
                    <a:pt x="3299803" y="1511283"/>
                    <a:pt x="3299803" y="1488408"/>
                  </a:cubicBezTo>
                  <a:lnTo>
                    <a:pt x="3299803" y="86219"/>
                  </a:lnTo>
                  <a:cubicBezTo>
                    <a:pt x="3299803" y="63352"/>
                    <a:pt x="3290719" y="41422"/>
                    <a:pt x="3274550" y="25253"/>
                  </a:cubicBezTo>
                  <a:cubicBezTo>
                    <a:pt x="3258381" y="9084"/>
                    <a:pt x="3236451" y="0"/>
                    <a:pt x="3213584" y="0"/>
                  </a:cubicBezTo>
                  <a:lnTo>
                    <a:pt x="303022" y="0"/>
                  </a:lnTo>
                  <a:cubicBezTo>
                    <a:pt x="278489" y="-1"/>
                    <a:pt x="255117" y="10450"/>
                    <a:pt x="238760" y="28735"/>
                  </a:cubicBezTo>
                  <a:lnTo>
                    <a:pt x="21960" y="271092"/>
                  </a:lnTo>
                  <a:cubicBezTo>
                    <a:pt x="7818" y="286900"/>
                    <a:pt x="0" y="307366"/>
                    <a:pt x="0" y="328576"/>
                  </a:cubicBezTo>
                  <a:lnTo>
                    <a:pt x="0" y="1656375"/>
                  </a:lnTo>
                  <a:cubicBezTo>
                    <a:pt x="4" y="1703990"/>
                    <a:pt x="38604" y="1742587"/>
                    <a:pt x="86219" y="1742587"/>
                  </a:cubicBezTo>
                  <a:lnTo>
                    <a:pt x="804624" y="1742587"/>
                  </a:lnTo>
                  <a:cubicBezTo>
                    <a:pt x="829157" y="1742588"/>
                    <a:pt x="852529" y="1732137"/>
                    <a:pt x="868886" y="1713853"/>
                  </a:cubicBezTo>
                  <a:lnTo>
                    <a:pt x="965120" y="1606277"/>
                  </a:lnTo>
                  <a:close/>
                </a:path>
              </a:pathLst>
            </a:custGeom>
            <a:solidFill>
              <a:srgbClr val="D9D9D9"/>
            </a:solidFill>
            <a:ln cap="rnd">
              <a:noFill/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10312605" y="1028700"/>
            <a:ext cx="6946695" cy="7471274"/>
            <a:chOff x="0" y="0"/>
            <a:chExt cx="3482081" cy="374503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54483" y="50038"/>
              <a:ext cx="3372988" cy="3645589"/>
            </a:xfrm>
            <a:custGeom>
              <a:avLst/>
              <a:gdLst/>
              <a:ahLst/>
              <a:cxnLst/>
              <a:rect r="r" b="b" t="t" l="l"/>
              <a:pathLst>
                <a:path h="3645589" w="3372988">
                  <a:moveTo>
                    <a:pt x="3285358" y="3645589"/>
                  </a:moveTo>
                  <a:lnTo>
                    <a:pt x="87757" y="3645589"/>
                  </a:lnTo>
                  <a:cubicBezTo>
                    <a:pt x="39370" y="3645589"/>
                    <a:pt x="0" y="3606346"/>
                    <a:pt x="0" y="3557832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3285231" y="0"/>
                  </a:lnTo>
                  <a:cubicBezTo>
                    <a:pt x="3333618" y="0"/>
                    <a:pt x="3372988" y="39243"/>
                    <a:pt x="3372988" y="87757"/>
                  </a:cubicBezTo>
                  <a:lnTo>
                    <a:pt x="3372988" y="3557832"/>
                  </a:lnTo>
                  <a:cubicBezTo>
                    <a:pt x="3372988" y="3606219"/>
                    <a:pt x="3333745" y="3645589"/>
                    <a:pt x="3285231" y="3645589"/>
                  </a:cubicBezTo>
                  <a:close/>
                </a:path>
              </a:pathLst>
            </a:custGeom>
            <a:blipFill>
              <a:blip r:embed="rId2"/>
              <a:stretch>
                <a:fillRect l="0" t="-4524" r="0" b="-4524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81954" cy="3744903"/>
            </a:xfrm>
            <a:custGeom>
              <a:avLst/>
              <a:gdLst/>
              <a:ahLst/>
              <a:cxnLst/>
              <a:rect r="r" b="b" t="t" l="l"/>
              <a:pathLst>
                <a:path h="3744903" w="3481954">
                  <a:moveTo>
                    <a:pt x="0" y="91567"/>
                  </a:moveTo>
                  <a:lnTo>
                    <a:pt x="0" y="3653336"/>
                  </a:lnTo>
                  <a:cubicBezTo>
                    <a:pt x="0" y="3703882"/>
                    <a:pt x="41021" y="3744903"/>
                    <a:pt x="91567" y="3744903"/>
                  </a:cubicBezTo>
                  <a:lnTo>
                    <a:pt x="3390387" y="3744903"/>
                  </a:lnTo>
                  <a:cubicBezTo>
                    <a:pt x="3440933" y="3744903"/>
                    <a:pt x="3481954" y="3703882"/>
                    <a:pt x="3481954" y="3653336"/>
                  </a:cubicBezTo>
                  <a:lnTo>
                    <a:pt x="3481954" y="91567"/>
                  </a:lnTo>
                  <a:cubicBezTo>
                    <a:pt x="3481954" y="41021"/>
                    <a:pt x="3440933" y="0"/>
                    <a:pt x="3390387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2640198" y="331724"/>
                  </a:moveTo>
                  <a:lnTo>
                    <a:pt x="3299328" y="331724"/>
                  </a:lnTo>
                  <a:cubicBezTo>
                    <a:pt x="3349874" y="331724"/>
                    <a:pt x="3390895" y="372745"/>
                    <a:pt x="3390895" y="423291"/>
                  </a:cubicBezTo>
                  <a:lnTo>
                    <a:pt x="3390895" y="3562277"/>
                  </a:lnTo>
                  <a:cubicBezTo>
                    <a:pt x="3390895" y="3612823"/>
                    <a:pt x="3349874" y="3653844"/>
                    <a:pt x="3299328" y="3653844"/>
                  </a:cubicBezTo>
                  <a:lnTo>
                    <a:pt x="182753" y="3653844"/>
                  </a:lnTo>
                  <a:cubicBezTo>
                    <a:pt x="132207" y="3653844"/>
                    <a:pt x="91186" y="3612823"/>
                    <a:pt x="91186" y="3562277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2343145" y="91186"/>
                  </a:lnTo>
                  <a:cubicBezTo>
                    <a:pt x="2369180" y="91186"/>
                    <a:pt x="2394072" y="102235"/>
                    <a:pt x="2411471" y="121666"/>
                  </a:cubicBezTo>
                  <a:lnTo>
                    <a:pt x="2572126" y="301244"/>
                  </a:lnTo>
                  <a:cubicBezTo>
                    <a:pt x="2589525" y="320675"/>
                    <a:pt x="2614290" y="331724"/>
                    <a:pt x="2640452" y="331724"/>
                  </a:cubicBezTo>
                  <a:lnTo>
                    <a:pt x="2640198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2105025" y="3637017"/>
            <a:ext cx="5448300" cy="346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spc="-115">
                <a:solidFill>
                  <a:srgbClr val="4D4D4D"/>
                </a:solidFill>
                <a:latin typeface="Work Sans"/>
                <a:ea typeface="Work Sans"/>
                <a:cs typeface="Work Sans"/>
                <a:sym typeface="Work Sans"/>
              </a:rPr>
              <a:t>Dirección Operativa y Experiencia</a:t>
            </a:r>
          </a:p>
          <a:p>
            <a:pPr algn="l">
              <a:lnSpc>
                <a:spcPts val="2520"/>
              </a:lnSpc>
            </a:pPr>
            <a:r>
              <a:rPr lang="en-US" sz="2100" spc="-115">
                <a:solidFill>
                  <a:srgbClr val="4D4D4D"/>
                </a:solidFill>
                <a:latin typeface="Work Sans"/>
                <a:ea typeface="Work Sans"/>
                <a:cs typeface="Work Sans"/>
                <a:sym typeface="Work Sans"/>
              </a:rPr>
              <a:t>Más de 30 años liderando equipos comerciales y operativos.</a:t>
            </a:r>
          </a:p>
          <a:p>
            <a:pPr algn="l">
              <a:lnSpc>
                <a:spcPts val="2520"/>
              </a:lnSpc>
            </a:pPr>
            <a:r>
              <a:rPr lang="en-US" sz="2100" spc="-115">
                <a:solidFill>
                  <a:srgbClr val="4D4D4D"/>
                </a:solidFill>
                <a:latin typeface="Work Sans"/>
                <a:ea typeface="Work Sans"/>
                <a:cs typeface="Work Sans"/>
                <a:sym typeface="Work Sans"/>
              </a:rPr>
              <a:t>Resultados comprobados en incremento de ventas y eficiencia organizacional.</a:t>
            </a:r>
          </a:p>
          <a:p>
            <a:pPr algn="l">
              <a:lnSpc>
                <a:spcPts val="2520"/>
              </a:lnSpc>
            </a:pPr>
            <a:r>
              <a:rPr lang="en-US" sz="2100" spc="-115">
                <a:solidFill>
                  <a:srgbClr val="4D4D4D"/>
                </a:solidFill>
                <a:latin typeface="Work Sans"/>
                <a:ea typeface="Work Sans"/>
                <a:cs typeface="Work Sans"/>
                <a:sym typeface="Work Sans"/>
              </a:rPr>
              <a:t>Especialista en:</a:t>
            </a:r>
          </a:p>
          <a:p>
            <a:pPr algn="l">
              <a:lnSpc>
                <a:spcPts val="2520"/>
              </a:lnSpc>
            </a:pPr>
            <a:r>
              <a:rPr lang="en-US" sz="2100" spc="-115">
                <a:solidFill>
                  <a:srgbClr val="4D4D4D"/>
                </a:solidFill>
                <a:latin typeface="Work Sans"/>
                <a:ea typeface="Work Sans"/>
                <a:cs typeface="Work Sans"/>
                <a:sym typeface="Work Sans"/>
              </a:rPr>
              <a:t>• Gestión diaria del complejo</a:t>
            </a:r>
          </a:p>
          <a:p>
            <a:pPr algn="l">
              <a:lnSpc>
                <a:spcPts val="2520"/>
              </a:lnSpc>
            </a:pPr>
            <a:r>
              <a:rPr lang="en-US" sz="2100" spc="-115">
                <a:solidFill>
                  <a:srgbClr val="4D4D4D"/>
                </a:solidFill>
                <a:latin typeface="Work Sans"/>
                <a:ea typeface="Work Sans"/>
                <a:cs typeface="Work Sans"/>
                <a:sym typeface="Work Sans"/>
              </a:rPr>
              <a:t>• Coordinación de personal</a:t>
            </a:r>
          </a:p>
          <a:p>
            <a:pPr algn="l">
              <a:lnSpc>
                <a:spcPts val="2520"/>
              </a:lnSpc>
            </a:pPr>
            <a:r>
              <a:rPr lang="en-US" sz="2100" spc="-115">
                <a:solidFill>
                  <a:srgbClr val="4D4D4D"/>
                </a:solidFill>
                <a:latin typeface="Work Sans"/>
                <a:ea typeface="Work Sans"/>
                <a:cs typeface="Work Sans"/>
                <a:sym typeface="Work Sans"/>
              </a:rPr>
              <a:t>• Control de stock y costos</a:t>
            </a:r>
          </a:p>
          <a:p>
            <a:pPr algn="l">
              <a:lnSpc>
                <a:spcPts val="2520"/>
              </a:lnSpc>
            </a:pPr>
            <a:r>
              <a:rPr lang="en-US" sz="2100" spc="-115">
                <a:solidFill>
                  <a:srgbClr val="4D4D4D"/>
                </a:solidFill>
                <a:latin typeface="Work Sans"/>
                <a:ea typeface="Work Sans"/>
                <a:cs typeface="Work Sans"/>
                <a:sym typeface="Work Sans"/>
              </a:rPr>
              <a:t>• Atención al huésped</a:t>
            </a:r>
          </a:p>
          <a:p>
            <a:pPr algn="l" marL="0" indent="0" lvl="0">
              <a:lnSpc>
                <a:spcPts val="2520"/>
              </a:lnSpc>
            </a:pPr>
            <a:r>
              <a:rPr lang="en-US" sz="2100" spc="-115">
                <a:solidFill>
                  <a:srgbClr val="4D4D4D"/>
                </a:solidFill>
                <a:latin typeface="Work Sans"/>
                <a:ea typeface="Work Sans"/>
                <a:cs typeface="Work Sans"/>
                <a:sym typeface="Work Sans"/>
              </a:rPr>
              <a:t>• Fidelización y marketing operativo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05025" y="1695450"/>
            <a:ext cx="6886575" cy="1816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99"/>
              </a:lnSpc>
            </a:pPr>
            <a:r>
              <a:rPr lang="en-US" b="true" sz="6999" spc="-384" strike="noStrike" u="none">
                <a:solidFill>
                  <a:srgbClr val="004225"/>
                </a:solidFill>
                <a:latin typeface="Work Sans Semi-Bold"/>
                <a:ea typeface="Work Sans Semi-Bold"/>
                <a:cs typeface="Work Sans Semi-Bold"/>
                <a:sym typeface="Work Sans Semi-Bold"/>
              </a:rPr>
              <a:t>María Aurelia Moreno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2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16954500" cy="8953500"/>
            <a:chOff x="0" y="0"/>
            <a:chExt cx="3299803" cy="17425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9803" cy="1742587"/>
            </a:xfrm>
            <a:custGeom>
              <a:avLst/>
              <a:gdLst/>
              <a:ahLst/>
              <a:cxnLst/>
              <a:rect r="r" b="b" t="t" l="l"/>
              <a:pathLst>
                <a:path h="1742587" w="3299803">
                  <a:moveTo>
                    <a:pt x="965120" y="1606277"/>
                  </a:moveTo>
                  <a:cubicBezTo>
                    <a:pt x="983327" y="1585924"/>
                    <a:pt x="1009342" y="1574291"/>
                    <a:pt x="1036650" y="1574291"/>
                  </a:cubicBezTo>
                  <a:lnTo>
                    <a:pt x="3213538" y="1574626"/>
                  </a:lnTo>
                  <a:cubicBezTo>
                    <a:pt x="3236413" y="1574639"/>
                    <a:pt x="3258355" y="1565561"/>
                    <a:pt x="3274534" y="1549390"/>
                  </a:cubicBezTo>
                  <a:cubicBezTo>
                    <a:pt x="3290713" y="1533220"/>
                    <a:pt x="3299803" y="1511283"/>
                    <a:pt x="3299803" y="1488408"/>
                  </a:cubicBezTo>
                  <a:lnTo>
                    <a:pt x="3299803" y="86219"/>
                  </a:lnTo>
                  <a:cubicBezTo>
                    <a:pt x="3299803" y="63352"/>
                    <a:pt x="3290719" y="41422"/>
                    <a:pt x="3274550" y="25253"/>
                  </a:cubicBezTo>
                  <a:cubicBezTo>
                    <a:pt x="3258381" y="9084"/>
                    <a:pt x="3236451" y="0"/>
                    <a:pt x="3213584" y="0"/>
                  </a:cubicBezTo>
                  <a:lnTo>
                    <a:pt x="303022" y="0"/>
                  </a:lnTo>
                  <a:cubicBezTo>
                    <a:pt x="278489" y="-1"/>
                    <a:pt x="255117" y="10450"/>
                    <a:pt x="238760" y="28735"/>
                  </a:cubicBezTo>
                  <a:lnTo>
                    <a:pt x="21960" y="271092"/>
                  </a:lnTo>
                  <a:cubicBezTo>
                    <a:pt x="7818" y="286900"/>
                    <a:pt x="0" y="307366"/>
                    <a:pt x="0" y="328576"/>
                  </a:cubicBezTo>
                  <a:lnTo>
                    <a:pt x="0" y="1656375"/>
                  </a:lnTo>
                  <a:cubicBezTo>
                    <a:pt x="4" y="1703990"/>
                    <a:pt x="38604" y="1742587"/>
                    <a:pt x="86219" y="1742587"/>
                  </a:cubicBezTo>
                  <a:lnTo>
                    <a:pt x="804624" y="1742587"/>
                  </a:lnTo>
                  <a:cubicBezTo>
                    <a:pt x="829157" y="1742588"/>
                    <a:pt x="852529" y="1732137"/>
                    <a:pt x="868886" y="1713853"/>
                  </a:cubicBezTo>
                  <a:lnTo>
                    <a:pt x="965120" y="1606277"/>
                  </a:lnTo>
                  <a:close/>
                </a:path>
              </a:pathLst>
            </a:custGeom>
            <a:solidFill>
              <a:srgbClr val="D9D9D9"/>
            </a:solidFill>
            <a:ln cap="rnd">
              <a:noFill/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2105025" y="1562100"/>
            <a:ext cx="6886575" cy="4284717"/>
            <a:chOff x="0" y="0"/>
            <a:chExt cx="9182100" cy="571295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2769731"/>
              <a:ext cx="7264400" cy="29432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Pilar 1 – Gestión Operativa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Auditoría inicial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Procedimientos internos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Control de mantenimiento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Gestión de proveedores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Sistema de bandas de intervención</a:t>
              </a:r>
            </a:p>
            <a:p>
              <a:pPr algn="l" marL="0" indent="0" lvl="0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Orden operativo permanente.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33350"/>
              <a:ext cx="9182100" cy="24659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6999" spc="-384" strike="noStrike" u="none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Gestión Operativa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312605" y="981075"/>
            <a:ext cx="6946695" cy="7471274"/>
            <a:chOff x="0" y="0"/>
            <a:chExt cx="3482081" cy="37450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4483" y="50038"/>
              <a:ext cx="3372988" cy="3645589"/>
            </a:xfrm>
            <a:custGeom>
              <a:avLst/>
              <a:gdLst/>
              <a:ahLst/>
              <a:cxnLst/>
              <a:rect r="r" b="b" t="t" l="l"/>
              <a:pathLst>
                <a:path h="3645589" w="3372988">
                  <a:moveTo>
                    <a:pt x="3285358" y="3645589"/>
                  </a:moveTo>
                  <a:lnTo>
                    <a:pt x="87757" y="3645589"/>
                  </a:lnTo>
                  <a:cubicBezTo>
                    <a:pt x="39370" y="3645589"/>
                    <a:pt x="0" y="3606346"/>
                    <a:pt x="0" y="3557832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3285231" y="0"/>
                  </a:lnTo>
                  <a:cubicBezTo>
                    <a:pt x="3333618" y="0"/>
                    <a:pt x="3372988" y="39243"/>
                    <a:pt x="3372988" y="87757"/>
                  </a:cubicBezTo>
                  <a:lnTo>
                    <a:pt x="3372988" y="3557832"/>
                  </a:lnTo>
                  <a:cubicBezTo>
                    <a:pt x="3372988" y="3606219"/>
                    <a:pt x="3333745" y="3645589"/>
                    <a:pt x="3285231" y="3645589"/>
                  </a:cubicBezTo>
                  <a:close/>
                </a:path>
              </a:pathLst>
            </a:custGeom>
            <a:blipFill>
              <a:blip r:embed="rId2"/>
              <a:stretch>
                <a:fillRect l="-528" t="0" r="-52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1954" cy="3744903"/>
            </a:xfrm>
            <a:custGeom>
              <a:avLst/>
              <a:gdLst/>
              <a:ahLst/>
              <a:cxnLst/>
              <a:rect r="r" b="b" t="t" l="l"/>
              <a:pathLst>
                <a:path h="3744903" w="3481954">
                  <a:moveTo>
                    <a:pt x="0" y="91567"/>
                  </a:moveTo>
                  <a:lnTo>
                    <a:pt x="0" y="3653336"/>
                  </a:lnTo>
                  <a:cubicBezTo>
                    <a:pt x="0" y="3703882"/>
                    <a:pt x="41021" y="3744903"/>
                    <a:pt x="91567" y="3744903"/>
                  </a:cubicBezTo>
                  <a:lnTo>
                    <a:pt x="3390387" y="3744903"/>
                  </a:lnTo>
                  <a:cubicBezTo>
                    <a:pt x="3440933" y="3744903"/>
                    <a:pt x="3481954" y="3703882"/>
                    <a:pt x="3481954" y="3653336"/>
                  </a:cubicBezTo>
                  <a:lnTo>
                    <a:pt x="3481954" y="91567"/>
                  </a:lnTo>
                  <a:cubicBezTo>
                    <a:pt x="3481954" y="41021"/>
                    <a:pt x="3440933" y="0"/>
                    <a:pt x="3390387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2640198" y="331724"/>
                  </a:moveTo>
                  <a:lnTo>
                    <a:pt x="3299328" y="331724"/>
                  </a:lnTo>
                  <a:cubicBezTo>
                    <a:pt x="3349874" y="331724"/>
                    <a:pt x="3390895" y="372745"/>
                    <a:pt x="3390895" y="423291"/>
                  </a:cubicBezTo>
                  <a:lnTo>
                    <a:pt x="3390895" y="3562277"/>
                  </a:lnTo>
                  <a:cubicBezTo>
                    <a:pt x="3390895" y="3612823"/>
                    <a:pt x="3349874" y="3653844"/>
                    <a:pt x="3299328" y="3653844"/>
                  </a:cubicBezTo>
                  <a:lnTo>
                    <a:pt x="182753" y="3653844"/>
                  </a:lnTo>
                  <a:cubicBezTo>
                    <a:pt x="132207" y="3653844"/>
                    <a:pt x="91186" y="3612823"/>
                    <a:pt x="91186" y="3562277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2343145" y="91186"/>
                  </a:lnTo>
                  <a:cubicBezTo>
                    <a:pt x="2369180" y="91186"/>
                    <a:pt x="2394072" y="102235"/>
                    <a:pt x="2411471" y="121666"/>
                  </a:cubicBezTo>
                  <a:lnTo>
                    <a:pt x="2572126" y="301244"/>
                  </a:lnTo>
                  <a:cubicBezTo>
                    <a:pt x="2589525" y="320675"/>
                    <a:pt x="2614290" y="331724"/>
                    <a:pt x="2640452" y="331724"/>
                  </a:cubicBezTo>
                  <a:lnTo>
                    <a:pt x="2640198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16954500" cy="8953500"/>
            <a:chOff x="0" y="0"/>
            <a:chExt cx="3299803" cy="17425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9803" cy="1742587"/>
            </a:xfrm>
            <a:custGeom>
              <a:avLst/>
              <a:gdLst/>
              <a:ahLst/>
              <a:cxnLst/>
              <a:rect r="r" b="b" t="t" l="l"/>
              <a:pathLst>
                <a:path h="1742587" w="3299803">
                  <a:moveTo>
                    <a:pt x="965120" y="1606277"/>
                  </a:moveTo>
                  <a:cubicBezTo>
                    <a:pt x="983327" y="1585924"/>
                    <a:pt x="1009342" y="1574291"/>
                    <a:pt x="1036650" y="1574291"/>
                  </a:cubicBezTo>
                  <a:lnTo>
                    <a:pt x="3213538" y="1574626"/>
                  </a:lnTo>
                  <a:cubicBezTo>
                    <a:pt x="3236413" y="1574639"/>
                    <a:pt x="3258355" y="1565561"/>
                    <a:pt x="3274534" y="1549390"/>
                  </a:cubicBezTo>
                  <a:cubicBezTo>
                    <a:pt x="3290713" y="1533220"/>
                    <a:pt x="3299803" y="1511283"/>
                    <a:pt x="3299803" y="1488408"/>
                  </a:cubicBezTo>
                  <a:lnTo>
                    <a:pt x="3299803" y="86219"/>
                  </a:lnTo>
                  <a:cubicBezTo>
                    <a:pt x="3299803" y="63352"/>
                    <a:pt x="3290719" y="41422"/>
                    <a:pt x="3274550" y="25253"/>
                  </a:cubicBezTo>
                  <a:cubicBezTo>
                    <a:pt x="3258381" y="9084"/>
                    <a:pt x="3236451" y="0"/>
                    <a:pt x="3213584" y="0"/>
                  </a:cubicBezTo>
                  <a:lnTo>
                    <a:pt x="303022" y="0"/>
                  </a:lnTo>
                  <a:cubicBezTo>
                    <a:pt x="278489" y="-1"/>
                    <a:pt x="255117" y="10450"/>
                    <a:pt x="238760" y="28735"/>
                  </a:cubicBezTo>
                  <a:lnTo>
                    <a:pt x="21960" y="271092"/>
                  </a:lnTo>
                  <a:cubicBezTo>
                    <a:pt x="7818" y="286900"/>
                    <a:pt x="0" y="307366"/>
                    <a:pt x="0" y="328576"/>
                  </a:cubicBezTo>
                  <a:lnTo>
                    <a:pt x="0" y="1656375"/>
                  </a:lnTo>
                  <a:cubicBezTo>
                    <a:pt x="4" y="1703990"/>
                    <a:pt x="38604" y="1742587"/>
                    <a:pt x="86219" y="1742587"/>
                  </a:cubicBezTo>
                  <a:lnTo>
                    <a:pt x="804624" y="1742587"/>
                  </a:lnTo>
                  <a:cubicBezTo>
                    <a:pt x="829157" y="1742588"/>
                    <a:pt x="852529" y="1732137"/>
                    <a:pt x="868886" y="1713853"/>
                  </a:cubicBezTo>
                  <a:lnTo>
                    <a:pt x="965120" y="1606277"/>
                  </a:ln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2105025" y="1562100"/>
            <a:ext cx="6886575" cy="4284717"/>
            <a:chOff x="0" y="0"/>
            <a:chExt cx="9182100" cy="571295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2769731"/>
              <a:ext cx="7264400" cy="29432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Pilar 2 – Gestión Financiera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Fondo operativo estructurado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Control presupuestario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Reportes mensuales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Análisis de costos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Optimización preventiva vs correctiva</a:t>
              </a:r>
            </a:p>
            <a:p>
              <a:pPr algn="l" marL="0" indent="0" lvl="0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Finanzas claras, decisiones rápidas.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33350"/>
              <a:ext cx="9182100" cy="24659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6999" spc="-384" strike="noStrike" u="none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Gestión Financiera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312605" y="981075"/>
            <a:ext cx="6946695" cy="7471274"/>
            <a:chOff x="0" y="0"/>
            <a:chExt cx="3482081" cy="37450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4483" y="50038"/>
              <a:ext cx="3372988" cy="3645589"/>
            </a:xfrm>
            <a:custGeom>
              <a:avLst/>
              <a:gdLst/>
              <a:ahLst/>
              <a:cxnLst/>
              <a:rect r="r" b="b" t="t" l="l"/>
              <a:pathLst>
                <a:path h="3645589" w="3372988">
                  <a:moveTo>
                    <a:pt x="3285358" y="3645589"/>
                  </a:moveTo>
                  <a:lnTo>
                    <a:pt x="87757" y="3645589"/>
                  </a:lnTo>
                  <a:cubicBezTo>
                    <a:pt x="39370" y="3645589"/>
                    <a:pt x="0" y="3606346"/>
                    <a:pt x="0" y="3557832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3285231" y="0"/>
                  </a:lnTo>
                  <a:cubicBezTo>
                    <a:pt x="3333618" y="0"/>
                    <a:pt x="3372988" y="39243"/>
                    <a:pt x="3372988" y="87757"/>
                  </a:cubicBezTo>
                  <a:lnTo>
                    <a:pt x="3372988" y="3557832"/>
                  </a:lnTo>
                  <a:cubicBezTo>
                    <a:pt x="3372988" y="3606219"/>
                    <a:pt x="3333745" y="3645589"/>
                    <a:pt x="3285231" y="3645589"/>
                  </a:cubicBezTo>
                  <a:close/>
                </a:path>
              </a:pathLst>
            </a:custGeom>
            <a:blipFill>
              <a:blip r:embed="rId2"/>
              <a:stretch>
                <a:fillRect l="-528" t="0" r="-52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1954" cy="3744903"/>
            </a:xfrm>
            <a:custGeom>
              <a:avLst/>
              <a:gdLst/>
              <a:ahLst/>
              <a:cxnLst/>
              <a:rect r="r" b="b" t="t" l="l"/>
              <a:pathLst>
                <a:path h="3744903" w="3481954">
                  <a:moveTo>
                    <a:pt x="0" y="91567"/>
                  </a:moveTo>
                  <a:lnTo>
                    <a:pt x="0" y="3653336"/>
                  </a:lnTo>
                  <a:cubicBezTo>
                    <a:pt x="0" y="3703882"/>
                    <a:pt x="41021" y="3744903"/>
                    <a:pt x="91567" y="3744903"/>
                  </a:cubicBezTo>
                  <a:lnTo>
                    <a:pt x="3390387" y="3744903"/>
                  </a:lnTo>
                  <a:cubicBezTo>
                    <a:pt x="3440933" y="3744903"/>
                    <a:pt x="3481954" y="3703882"/>
                    <a:pt x="3481954" y="3653336"/>
                  </a:cubicBezTo>
                  <a:lnTo>
                    <a:pt x="3481954" y="91567"/>
                  </a:lnTo>
                  <a:cubicBezTo>
                    <a:pt x="3481954" y="41021"/>
                    <a:pt x="3440933" y="0"/>
                    <a:pt x="3390387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2640198" y="331724"/>
                  </a:moveTo>
                  <a:lnTo>
                    <a:pt x="3299328" y="331724"/>
                  </a:lnTo>
                  <a:cubicBezTo>
                    <a:pt x="3349874" y="331724"/>
                    <a:pt x="3390895" y="372745"/>
                    <a:pt x="3390895" y="423291"/>
                  </a:cubicBezTo>
                  <a:lnTo>
                    <a:pt x="3390895" y="3562277"/>
                  </a:lnTo>
                  <a:cubicBezTo>
                    <a:pt x="3390895" y="3612823"/>
                    <a:pt x="3349874" y="3653844"/>
                    <a:pt x="3299328" y="3653844"/>
                  </a:cubicBezTo>
                  <a:lnTo>
                    <a:pt x="182753" y="3653844"/>
                  </a:lnTo>
                  <a:cubicBezTo>
                    <a:pt x="132207" y="3653844"/>
                    <a:pt x="91186" y="3612823"/>
                    <a:pt x="91186" y="3562277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2343145" y="91186"/>
                  </a:lnTo>
                  <a:cubicBezTo>
                    <a:pt x="2369180" y="91186"/>
                    <a:pt x="2394072" y="102235"/>
                    <a:pt x="2411471" y="121666"/>
                  </a:cubicBezTo>
                  <a:lnTo>
                    <a:pt x="2572126" y="301244"/>
                  </a:lnTo>
                  <a:cubicBezTo>
                    <a:pt x="2589525" y="320675"/>
                    <a:pt x="2614290" y="331724"/>
                    <a:pt x="2640452" y="331724"/>
                  </a:cubicBezTo>
                  <a:lnTo>
                    <a:pt x="2640198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16954500" cy="8953500"/>
            <a:chOff x="0" y="0"/>
            <a:chExt cx="3299803" cy="17425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9803" cy="1742587"/>
            </a:xfrm>
            <a:custGeom>
              <a:avLst/>
              <a:gdLst/>
              <a:ahLst/>
              <a:cxnLst/>
              <a:rect r="r" b="b" t="t" l="l"/>
              <a:pathLst>
                <a:path h="1742587" w="3299803">
                  <a:moveTo>
                    <a:pt x="965120" y="1606277"/>
                  </a:moveTo>
                  <a:cubicBezTo>
                    <a:pt x="983327" y="1585924"/>
                    <a:pt x="1009342" y="1574291"/>
                    <a:pt x="1036650" y="1574291"/>
                  </a:cubicBezTo>
                  <a:lnTo>
                    <a:pt x="3213538" y="1574626"/>
                  </a:lnTo>
                  <a:cubicBezTo>
                    <a:pt x="3236413" y="1574639"/>
                    <a:pt x="3258355" y="1565561"/>
                    <a:pt x="3274534" y="1549390"/>
                  </a:cubicBezTo>
                  <a:cubicBezTo>
                    <a:pt x="3290713" y="1533220"/>
                    <a:pt x="3299803" y="1511283"/>
                    <a:pt x="3299803" y="1488408"/>
                  </a:cubicBezTo>
                  <a:lnTo>
                    <a:pt x="3299803" y="86219"/>
                  </a:lnTo>
                  <a:cubicBezTo>
                    <a:pt x="3299803" y="63352"/>
                    <a:pt x="3290719" y="41422"/>
                    <a:pt x="3274550" y="25253"/>
                  </a:cubicBezTo>
                  <a:cubicBezTo>
                    <a:pt x="3258381" y="9084"/>
                    <a:pt x="3236451" y="0"/>
                    <a:pt x="3213584" y="0"/>
                  </a:cubicBezTo>
                  <a:lnTo>
                    <a:pt x="303022" y="0"/>
                  </a:lnTo>
                  <a:cubicBezTo>
                    <a:pt x="278489" y="-1"/>
                    <a:pt x="255117" y="10450"/>
                    <a:pt x="238760" y="28735"/>
                  </a:cubicBezTo>
                  <a:lnTo>
                    <a:pt x="21960" y="271092"/>
                  </a:lnTo>
                  <a:cubicBezTo>
                    <a:pt x="7818" y="286900"/>
                    <a:pt x="0" y="307366"/>
                    <a:pt x="0" y="328576"/>
                  </a:cubicBezTo>
                  <a:lnTo>
                    <a:pt x="0" y="1656375"/>
                  </a:lnTo>
                  <a:cubicBezTo>
                    <a:pt x="4" y="1703990"/>
                    <a:pt x="38604" y="1742587"/>
                    <a:pt x="86219" y="1742587"/>
                  </a:cubicBezTo>
                  <a:lnTo>
                    <a:pt x="804624" y="1742587"/>
                  </a:lnTo>
                  <a:cubicBezTo>
                    <a:pt x="829157" y="1742588"/>
                    <a:pt x="852529" y="1732137"/>
                    <a:pt x="868886" y="1713853"/>
                  </a:cubicBezTo>
                  <a:lnTo>
                    <a:pt x="965120" y="1606277"/>
                  </a:lnTo>
                  <a:close/>
                </a:path>
              </a:pathLst>
            </a:custGeom>
            <a:solidFill>
              <a:srgbClr val="D9D9D9"/>
            </a:solidFill>
            <a:ln cap="rnd">
              <a:noFill/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2105025" y="1562100"/>
            <a:ext cx="6886575" cy="4599042"/>
            <a:chOff x="0" y="0"/>
            <a:chExt cx="9182100" cy="613205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2769731"/>
              <a:ext cx="7264400" cy="3362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Pilar 3 – Seguridad y Emergencias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Verificación de habilitaciones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Control de matafuegos y vencimientos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Protocolos documentados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Plan de evacuación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RCP y primeros auxilios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Registro de incidentes</a:t>
              </a:r>
            </a:p>
            <a:p>
              <a:pPr algn="l" marL="0" indent="0" lvl="0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Prevención = protección de reputación.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33350"/>
              <a:ext cx="9182100" cy="24659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6999" spc="-384" strike="noStrike" u="none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Seguridad Integral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312605" y="981075"/>
            <a:ext cx="6946695" cy="7471274"/>
            <a:chOff x="0" y="0"/>
            <a:chExt cx="3482081" cy="37450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4483" y="50038"/>
              <a:ext cx="3372988" cy="3645589"/>
            </a:xfrm>
            <a:custGeom>
              <a:avLst/>
              <a:gdLst/>
              <a:ahLst/>
              <a:cxnLst/>
              <a:rect r="r" b="b" t="t" l="l"/>
              <a:pathLst>
                <a:path h="3645589" w="3372988">
                  <a:moveTo>
                    <a:pt x="3285358" y="3645589"/>
                  </a:moveTo>
                  <a:lnTo>
                    <a:pt x="87757" y="3645589"/>
                  </a:lnTo>
                  <a:cubicBezTo>
                    <a:pt x="39370" y="3645589"/>
                    <a:pt x="0" y="3606346"/>
                    <a:pt x="0" y="3557832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3285231" y="0"/>
                  </a:lnTo>
                  <a:cubicBezTo>
                    <a:pt x="3333618" y="0"/>
                    <a:pt x="3372988" y="39243"/>
                    <a:pt x="3372988" y="87757"/>
                  </a:cubicBezTo>
                  <a:lnTo>
                    <a:pt x="3372988" y="3557832"/>
                  </a:lnTo>
                  <a:cubicBezTo>
                    <a:pt x="3372988" y="3606219"/>
                    <a:pt x="3333745" y="3645589"/>
                    <a:pt x="3285231" y="3645589"/>
                  </a:cubicBezTo>
                  <a:close/>
                </a:path>
              </a:pathLst>
            </a:custGeom>
            <a:blipFill>
              <a:blip r:embed="rId2"/>
              <a:stretch>
                <a:fillRect l="-528" t="0" r="-52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1954" cy="3744903"/>
            </a:xfrm>
            <a:custGeom>
              <a:avLst/>
              <a:gdLst/>
              <a:ahLst/>
              <a:cxnLst/>
              <a:rect r="r" b="b" t="t" l="l"/>
              <a:pathLst>
                <a:path h="3744903" w="3481954">
                  <a:moveTo>
                    <a:pt x="0" y="91567"/>
                  </a:moveTo>
                  <a:lnTo>
                    <a:pt x="0" y="3653336"/>
                  </a:lnTo>
                  <a:cubicBezTo>
                    <a:pt x="0" y="3703882"/>
                    <a:pt x="41021" y="3744903"/>
                    <a:pt x="91567" y="3744903"/>
                  </a:cubicBezTo>
                  <a:lnTo>
                    <a:pt x="3390387" y="3744903"/>
                  </a:lnTo>
                  <a:cubicBezTo>
                    <a:pt x="3440933" y="3744903"/>
                    <a:pt x="3481954" y="3703882"/>
                    <a:pt x="3481954" y="3653336"/>
                  </a:cubicBezTo>
                  <a:lnTo>
                    <a:pt x="3481954" y="91567"/>
                  </a:lnTo>
                  <a:cubicBezTo>
                    <a:pt x="3481954" y="41021"/>
                    <a:pt x="3440933" y="0"/>
                    <a:pt x="3390387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2640198" y="331724"/>
                  </a:moveTo>
                  <a:lnTo>
                    <a:pt x="3299328" y="331724"/>
                  </a:lnTo>
                  <a:cubicBezTo>
                    <a:pt x="3349874" y="331724"/>
                    <a:pt x="3390895" y="372745"/>
                    <a:pt x="3390895" y="423291"/>
                  </a:cubicBezTo>
                  <a:lnTo>
                    <a:pt x="3390895" y="3562277"/>
                  </a:lnTo>
                  <a:cubicBezTo>
                    <a:pt x="3390895" y="3612823"/>
                    <a:pt x="3349874" y="3653844"/>
                    <a:pt x="3299328" y="3653844"/>
                  </a:cubicBezTo>
                  <a:lnTo>
                    <a:pt x="182753" y="3653844"/>
                  </a:lnTo>
                  <a:cubicBezTo>
                    <a:pt x="132207" y="3653844"/>
                    <a:pt x="91186" y="3612823"/>
                    <a:pt x="91186" y="3562277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2343145" y="91186"/>
                  </a:lnTo>
                  <a:cubicBezTo>
                    <a:pt x="2369180" y="91186"/>
                    <a:pt x="2394072" y="102235"/>
                    <a:pt x="2411471" y="121666"/>
                  </a:cubicBezTo>
                  <a:lnTo>
                    <a:pt x="2572126" y="301244"/>
                  </a:lnTo>
                  <a:cubicBezTo>
                    <a:pt x="2589525" y="320675"/>
                    <a:pt x="2614290" y="331724"/>
                    <a:pt x="2640452" y="331724"/>
                  </a:cubicBezTo>
                  <a:lnTo>
                    <a:pt x="2640198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2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16954500" cy="8953500"/>
            <a:chOff x="0" y="0"/>
            <a:chExt cx="3299803" cy="17425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9803" cy="1742587"/>
            </a:xfrm>
            <a:custGeom>
              <a:avLst/>
              <a:gdLst/>
              <a:ahLst/>
              <a:cxnLst/>
              <a:rect r="r" b="b" t="t" l="l"/>
              <a:pathLst>
                <a:path h="1742587" w="3299803">
                  <a:moveTo>
                    <a:pt x="965120" y="1606277"/>
                  </a:moveTo>
                  <a:cubicBezTo>
                    <a:pt x="983327" y="1585924"/>
                    <a:pt x="1009342" y="1574291"/>
                    <a:pt x="1036650" y="1574291"/>
                  </a:cubicBezTo>
                  <a:lnTo>
                    <a:pt x="3213538" y="1574626"/>
                  </a:lnTo>
                  <a:cubicBezTo>
                    <a:pt x="3236413" y="1574639"/>
                    <a:pt x="3258355" y="1565561"/>
                    <a:pt x="3274534" y="1549390"/>
                  </a:cubicBezTo>
                  <a:cubicBezTo>
                    <a:pt x="3290713" y="1533220"/>
                    <a:pt x="3299803" y="1511283"/>
                    <a:pt x="3299803" y="1488408"/>
                  </a:cubicBezTo>
                  <a:lnTo>
                    <a:pt x="3299803" y="86219"/>
                  </a:lnTo>
                  <a:cubicBezTo>
                    <a:pt x="3299803" y="63352"/>
                    <a:pt x="3290719" y="41422"/>
                    <a:pt x="3274550" y="25253"/>
                  </a:cubicBezTo>
                  <a:cubicBezTo>
                    <a:pt x="3258381" y="9084"/>
                    <a:pt x="3236451" y="0"/>
                    <a:pt x="3213584" y="0"/>
                  </a:cubicBezTo>
                  <a:lnTo>
                    <a:pt x="303022" y="0"/>
                  </a:lnTo>
                  <a:cubicBezTo>
                    <a:pt x="278489" y="-1"/>
                    <a:pt x="255117" y="10450"/>
                    <a:pt x="238760" y="28735"/>
                  </a:cubicBezTo>
                  <a:lnTo>
                    <a:pt x="21960" y="271092"/>
                  </a:lnTo>
                  <a:cubicBezTo>
                    <a:pt x="7818" y="286900"/>
                    <a:pt x="0" y="307366"/>
                    <a:pt x="0" y="328576"/>
                  </a:cubicBezTo>
                  <a:lnTo>
                    <a:pt x="0" y="1656375"/>
                  </a:lnTo>
                  <a:cubicBezTo>
                    <a:pt x="4" y="1703990"/>
                    <a:pt x="38604" y="1742587"/>
                    <a:pt x="86219" y="1742587"/>
                  </a:cubicBezTo>
                  <a:lnTo>
                    <a:pt x="804624" y="1742587"/>
                  </a:lnTo>
                  <a:cubicBezTo>
                    <a:pt x="829157" y="1742588"/>
                    <a:pt x="852529" y="1732137"/>
                    <a:pt x="868886" y="1713853"/>
                  </a:cubicBezTo>
                  <a:lnTo>
                    <a:pt x="965120" y="1606277"/>
                  </a:lnTo>
                  <a:close/>
                </a:path>
              </a:pathLst>
            </a:custGeom>
            <a:solidFill>
              <a:srgbClr val="D9D9D9"/>
            </a:solidFill>
            <a:ln cap="rnd">
              <a:noFill/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2105025" y="1562100"/>
            <a:ext cx="6886575" cy="3398892"/>
            <a:chOff x="0" y="0"/>
            <a:chExt cx="9182100" cy="453185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1588631"/>
              <a:ext cx="7264400" cy="29432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Pilar 4 – Experiencia del Huésped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Protocolo de recepción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Seguimiento durante estadía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Gestión de reclamos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Encuestas de satisfacción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Base de datos y fidelización</a:t>
              </a:r>
            </a:p>
            <a:p>
              <a:pPr algn="l" marL="0" indent="0" lvl="0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Experiencia positiva = mayor ocupación.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33350"/>
              <a:ext cx="9182100" cy="1284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6999" spc="-384" strike="noStrike" u="none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Experiencia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312605" y="981075"/>
            <a:ext cx="6946695" cy="7471274"/>
            <a:chOff x="0" y="0"/>
            <a:chExt cx="3482081" cy="37450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4483" y="50038"/>
              <a:ext cx="3372988" cy="3645589"/>
            </a:xfrm>
            <a:custGeom>
              <a:avLst/>
              <a:gdLst/>
              <a:ahLst/>
              <a:cxnLst/>
              <a:rect r="r" b="b" t="t" l="l"/>
              <a:pathLst>
                <a:path h="3645589" w="3372988">
                  <a:moveTo>
                    <a:pt x="3285358" y="3645589"/>
                  </a:moveTo>
                  <a:lnTo>
                    <a:pt x="87757" y="3645589"/>
                  </a:lnTo>
                  <a:cubicBezTo>
                    <a:pt x="39370" y="3645589"/>
                    <a:pt x="0" y="3606346"/>
                    <a:pt x="0" y="3557832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3285231" y="0"/>
                  </a:lnTo>
                  <a:cubicBezTo>
                    <a:pt x="3333618" y="0"/>
                    <a:pt x="3372988" y="39243"/>
                    <a:pt x="3372988" y="87757"/>
                  </a:cubicBezTo>
                  <a:lnTo>
                    <a:pt x="3372988" y="3557832"/>
                  </a:lnTo>
                  <a:cubicBezTo>
                    <a:pt x="3372988" y="3606219"/>
                    <a:pt x="3333745" y="3645589"/>
                    <a:pt x="3285231" y="3645589"/>
                  </a:cubicBezTo>
                  <a:close/>
                </a:path>
              </a:pathLst>
            </a:custGeom>
            <a:blipFill>
              <a:blip r:embed="rId2"/>
              <a:stretch>
                <a:fillRect l="-528" t="0" r="-52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1954" cy="3744903"/>
            </a:xfrm>
            <a:custGeom>
              <a:avLst/>
              <a:gdLst/>
              <a:ahLst/>
              <a:cxnLst/>
              <a:rect r="r" b="b" t="t" l="l"/>
              <a:pathLst>
                <a:path h="3744903" w="3481954">
                  <a:moveTo>
                    <a:pt x="0" y="91567"/>
                  </a:moveTo>
                  <a:lnTo>
                    <a:pt x="0" y="3653336"/>
                  </a:lnTo>
                  <a:cubicBezTo>
                    <a:pt x="0" y="3703882"/>
                    <a:pt x="41021" y="3744903"/>
                    <a:pt x="91567" y="3744903"/>
                  </a:cubicBezTo>
                  <a:lnTo>
                    <a:pt x="3390387" y="3744903"/>
                  </a:lnTo>
                  <a:cubicBezTo>
                    <a:pt x="3440933" y="3744903"/>
                    <a:pt x="3481954" y="3703882"/>
                    <a:pt x="3481954" y="3653336"/>
                  </a:cubicBezTo>
                  <a:lnTo>
                    <a:pt x="3481954" y="91567"/>
                  </a:lnTo>
                  <a:cubicBezTo>
                    <a:pt x="3481954" y="41021"/>
                    <a:pt x="3440933" y="0"/>
                    <a:pt x="3390387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2640198" y="331724"/>
                  </a:moveTo>
                  <a:lnTo>
                    <a:pt x="3299328" y="331724"/>
                  </a:lnTo>
                  <a:cubicBezTo>
                    <a:pt x="3349874" y="331724"/>
                    <a:pt x="3390895" y="372745"/>
                    <a:pt x="3390895" y="423291"/>
                  </a:cubicBezTo>
                  <a:lnTo>
                    <a:pt x="3390895" y="3562277"/>
                  </a:lnTo>
                  <a:cubicBezTo>
                    <a:pt x="3390895" y="3612823"/>
                    <a:pt x="3349874" y="3653844"/>
                    <a:pt x="3299328" y="3653844"/>
                  </a:cubicBezTo>
                  <a:lnTo>
                    <a:pt x="182753" y="3653844"/>
                  </a:lnTo>
                  <a:cubicBezTo>
                    <a:pt x="132207" y="3653844"/>
                    <a:pt x="91186" y="3612823"/>
                    <a:pt x="91186" y="3562277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2343145" y="91186"/>
                  </a:lnTo>
                  <a:cubicBezTo>
                    <a:pt x="2369180" y="91186"/>
                    <a:pt x="2394072" y="102235"/>
                    <a:pt x="2411471" y="121666"/>
                  </a:cubicBezTo>
                  <a:lnTo>
                    <a:pt x="2572126" y="301244"/>
                  </a:lnTo>
                  <a:cubicBezTo>
                    <a:pt x="2589525" y="320675"/>
                    <a:pt x="2614290" y="331724"/>
                    <a:pt x="2640452" y="331724"/>
                  </a:cubicBezTo>
                  <a:lnTo>
                    <a:pt x="2640198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16954500" cy="8953500"/>
            <a:chOff x="0" y="0"/>
            <a:chExt cx="3299803" cy="17425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9803" cy="1742587"/>
            </a:xfrm>
            <a:custGeom>
              <a:avLst/>
              <a:gdLst/>
              <a:ahLst/>
              <a:cxnLst/>
              <a:rect r="r" b="b" t="t" l="l"/>
              <a:pathLst>
                <a:path h="1742587" w="3299803">
                  <a:moveTo>
                    <a:pt x="965120" y="1606277"/>
                  </a:moveTo>
                  <a:cubicBezTo>
                    <a:pt x="983327" y="1585924"/>
                    <a:pt x="1009342" y="1574291"/>
                    <a:pt x="1036650" y="1574291"/>
                  </a:cubicBezTo>
                  <a:lnTo>
                    <a:pt x="3213538" y="1574626"/>
                  </a:lnTo>
                  <a:cubicBezTo>
                    <a:pt x="3236413" y="1574639"/>
                    <a:pt x="3258355" y="1565561"/>
                    <a:pt x="3274534" y="1549390"/>
                  </a:cubicBezTo>
                  <a:cubicBezTo>
                    <a:pt x="3290713" y="1533220"/>
                    <a:pt x="3299803" y="1511283"/>
                    <a:pt x="3299803" y="1488408"/>
                  </a:cubicBezTo>
                  <a:lnTo>
                    <a:pt x="3299803" y="86219"/>
                  </a:lnTo>
                  <a:cubicBezTo>
                    <a:pt x="3299803" y="63352"/>
                    <a:pt x="3290719" y="41422"/>
                    <a:pt x="3274550" y="25253"/>
                  </a:cubicBezTo>
                  <a:cubicBezTo>
                    <a:pt x="3258381" y="9084"/>
                    <a:pt x="3236451" y="0"/>
                    <a:pt x="3213584" y="0"/>
                  </a:cubicBezTo>
                  <a:lnTo>
                    <a:pt x="303022" y="0"/>
                  </a:lnTo>
                  <a:cubicBezTo>
                    <a:pt x="278489" y="-1"/>
                    <a:pt x="255117" y="10450"/>
                    <a:pt x="238760" y="28735"/>
                  </a:cubicBezTo>
                  <a:lnTo>
                    <a:pt x="21960" y="271092"/>
                  </a:lnTo>
                  <a:cubicBezTo>
                    <a:pt x="7818" y="286900"/>
                    <a:pt x="0" y="307366"/>
                    <a:pt x="0" y="328576"/>
                  </a:cubicBezTo>
                  <a:lnTo>
                    <a:pt x="0" y="1656375"/>
                  </a:lnTo>
                  <a:cubicBezTo>
                    <a:pt x="4" y="1703990"/>
                    <a:pt x="38604" y="1742587"/>
                    <a:pt x="86219" y="1742587"/>
                  </a:cubicBezTo>
                  <a:lnTo>
                    <a:pt x="804624" y="1742587"/>
                  </a:lnTo>
                  <a:cubicBezTo>
                    <a:pt x="829157" y="1742588"/>
                    <a:pt x="852529" y="1732137"/>
                    <a:pt x="868886" y="1713853"/>
                  </a:cubicBezTo>
                  <a:lnTo>
                    <a:pt x="965120" y="1606277"/>
                  </a:ln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2105025" y="1562100"/>
            <a:ext cx="6886575" cy="4913367"/>
            <a:chOff x="0" y="0"/>
            <a:chExt cx="9182100" cy="655115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2769731"/>
              <a:ext cx="7264400" cy="3781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Pilar 5 – Marketing Estratégico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Auditoría digital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Optimización de plataformas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Estrategia propia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CRM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Campañas pagas segmentadas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Medición de retorno</a:t>
              </a:r>
            </a:p>
            <a:p>
              <a:pPr algn="l" marL="0" indent="0" lvl="0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Objetivo: aumentar ocupación y reservas directas.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33350"/>
              <a:ext cx="9182100" cy="24659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6999" spc="-384" strike="noStrike" u="none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Marketing Estratégico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312605" y="981075"/>
            <a:ext cx="6946695" cy="7471274"/>
            <a:chOff x="0" y="0"/>
            <a:chExt cx="3482081" cy="37450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4483" y="50038"/>
              <a:ext cx="3372988" cy="3645589"/>
            </a:xfrm>
            <a:custGeom>
              <a:avLst/>
              <a:gdLst/>
              <a:ahLst/>
              <a:cxnLst/>
              <a:rect r="r" b="b" t="t" l="l"/>
              <a:pathLst>
                <a:path h="3645589" w="3372988">
                  <a:moveTo>
                    <a:pt x="3285358" y="3645589"/>
                  </a:moveTo>
                  <a:lnTo>
                    <a:pt x="87757" y="3645589"/>
                  </a:lnTo>
                  <a:cubicBezTo>
                    <a:pt x="39370" y="3645589"/>
                    <a:pt x="0" y="3606346"/>
                    <a:pt x="0" y="3557832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3285231" y="0"/>
                  </a:lnTo>
                  <a:cubicBezTo>
                    <a:pt x="3333618" y="0"/>
                    <a:pt x="3372988" y="39243"/>
                    <a:pt x="3372988" y="87757"/>
                  </a:cubicBezTo>
                  <a:lnTo>
                    <a:pt x="3372988" y="3557832"/>
                  </a:lnTo>
                  <a:cubicBezTo>
                    <a:pt x="3372988" y="3606219"/>
                    <a:pt x="3333745" y="3645589"/>
                    <a:pt x="3285231" y="3645589"/>
                  </a:cubicBezTo>
                  <a:close/>
                </a:path>
              </a:pathLst>
            </a:custGeom>
            <a:blipFill>
              <a:blip r:embed="rId2"/>
              <a:stretch>
                <a:fillRect l="-528" t="0" r="-52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1954" cy="3744903"/>
            </a:xfrm>
            <a:custGeom>
              <a:avLst/>
              <a:gdLst/>
              <a:ahLst/>
              <a:cxnLst/>
              <a:rect r="r" b="b" t="t" l="l"/>
              <a:pathLst>
                <a:path h="3744903" w="3481954">
                  <a:moveTo>
                    <a:pt x="0" y="91567"/>
                  </a:moveTo>
                  <a:lnTo>
                    <a:pt x="0" y="3653336"/>
                  </a:lnTo>
                  <a:cubicBezTo>
                    <a:pt x="0" y="3703882"/>
                    <a:pt x="41021" y="3744903"/>
                    <a:pt x="91567" y="3744903"/>
                  </a:cubicBezTo>
                  <a:lnTo>
                    <a:pt x="3390387" y="3744903"/>
                  </a:lnTo>
                  <a:cubicBezTo>
                    <a:pt x="3440933" y="3744903"/>
                    <a:pt x="3481954" y="3703882"/>
                    <a:pt x="3481954" y="3653336"/>
                  </a:cubicBezTo>
                  <a:lnTo>
                    <a:pt x="3481954" y="91567"/>
                  </a:lnTo>
                  <a:cubicBezTo>
                    <a:pt x="3481954" y="41021"/>
                    <a:pt x="3440933" y="0"/>
                    <a:pt x="3390387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2640198" y="331724"/>
                  </a:moveTo>
                  <a:lnTo>
                    <a:pt x="3299328" y="331724"/>
                  </a:lnTo>
                  <a:cubicBezTo>
                    <a:pt x="3349874" y="331724"/>
                    <a:pt x="3390895" y="372745"/>
                    <a:pt x="3390895" y="423291"/>
                  </a:cubicBezTo>
                  <a:lnTo>
                    <a:pt x="3390895" y="3562277"/>
                  </a:lnTo>
                  <a:cubicBezTo>
                    <a:pt x="3390895" y="3612823"/>
                    <a:pt x="3349874" y="3653844"/>
                    <a:pt x="3299328" y="3653844"/>
                  </a:cubicBezTo>
                  <a:lnTo>
                    <a:pt x="182753" y="3653844"/>
                  </a:lnTo>
                  <a:cubicBezTo>
                    <a:pt x="132207" y="3653844"/>
                    <a:pt x="91186" y="3612823"/>
                    <a:pt x="91186" y="3562277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2343145" y="91186"/>
                  </a:lnTo>
                  <a:cubicBezTo>
                    <a:pt x="2369180" y="91186"/>
                    <a:pt x="2394072" y="102235"/>
                    <a:pt x="2411471" y="121666"/>
                  </a:cubicBezTo>
                  <a:lnTo>
                    <a:pt x="2572126" y="301244"/>
                  </a:lnTo>
                  <a:cubicBezTo>
                    <a:pt x="2589525" y="320675"/>
                    <a:pt x="2614290" y="331724"/>
                    <a:pt x="2640452" y="331724"/>
                  </a:cubicBezTo>
                  <a:lnTo>
                    <a:pt x="2640198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72950" y="666750"/>
            <a:ext cx="5448300" cy="8953500"/>
            <a:chOff x="0" y="0"/>
            <a:chExt cx="1434943" cy="23581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34943" cy="2358124"/>
            </a:xfrm>
            <a:custGeom>
              <a:avLst/>
              <a:gdLst/>
              <a:ahLst/>
              <a:cxnLst/>
              <a:rect r="r" b="b" t="t" l="l"/>
              <a:pathLst>
                <a:path h="2358124" w="1434943">
                  <a:moveTo>
                    <a:pt x="56839" y="0"/>
                  </a:moveTo>
                  <a:lnTo>
                    <a:pt x="1378104" y="0"/>
                  </a:lnTo>
                  <a:cubicBezTo>
                    <a:pt x="1409495" y="0"/>
                    <a:pt x="1434943" y="25448"/>
                    <a:pt x="1434943" y="56839"/>
                  </a:cubicBezTo>
                  <a:lnTo>
                    <a:pt x="1434943" y="2301284"/>
                  </a:lnTo>
                  <a:cubicBezTo>
                    <a:pt x="1434943" y="2332676"/>
                    <a:pt x="1409495" y="2358124"/>
                    <a:pt x="1378104" y="2358124"/>
                  </a:cubicBezTo>
                  <a:lnTo>
                    <a:pt x="56839" y="2358124"/>
                  </a:lnTo>
                  <a:cubicBezTo>
                    <a:pt x="25448" y="2358124"/>
                    <a:pt x="0" y="2332676"/>
                    <a:pt x="0" y="2301284"/>
                  </a:cubicBezTo>
                  <a:lnTo>
                    <a:pt x="0" y="56839"/>
                  </a:lnTo>
                  <a:cubicBezTo>
                    <a:pt x="0" y="25448"/>
                    <a:pt x="25448" y="0"/>
                    <a:pt x="56839" y="0"/>
                  </a:cubicBezTo>
                  <a:close/>
                </a:path>
              </a:pathLst>
            </a:custGeom>
            <a:solidFill>
              <a:srgbClr val="004225"/>
            </a:solidFill>
            <a:ln cap="rnd">
              <a:noFill/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434943" cy="24057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419850" y="666750"/>
            <a:ext cx="5448300" cy="8953500"/>
            <a:chOff x="0" y="0"/>
            <a:chExt cx="1434943" cy="235812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34943" cy="2358124"/>
            </a:xfrm>
            <a:custGeom>
              <a:avLst/>
              <a:gdLst/>
              <a:ahLst/>
              <a:cxnLst/>
              <a:rect r="r" b="b" t="t" l="l"/>
              <a:pathLst>
                <a:path h="2358124" w="1434943">
                  <a:moveTo>
                    <a:pt x="56839" y="0"/>
                  </a:moveTo>
                  <a:lnTo>
                    <a:pt x="1378104" y="0"/>
                  </a:lnTo>
                  <a:cubicBezTo>
                    <a:pt x="1409495" y="0"/>
                    <a:pt x="1434943" y="25448"/>
                    <a:pt x="1434943" y="56839"/>
                  </a:cubicBezTo>
                  <a:lnTo>
                    <a:pt x="1434943" y="2301284"/>
                  </a:lnTo>
                  <a:cubicBezTo>
                    <a:pt x="1434943" y="2332676"/>
                    <a:pt x="1409495" y="2358124"/>
                    <a:pt x="1378104" y="2358124"/>
                  </a:cubicBezTo>
                  <a:lnTo>
                    <a:pt x="56839" y="2358124"/>
                  </a:lnTo>
                  <a:cubicBezTo>
                    <a:pt x="25448" y="2358124"/>
                    <a:pt x="0" y="2332676"/>
                    <a:pt x="0" y="2301284"/>
                  </a:cubicBezTo>
                  <a:lnTo>
                    <a:pt x="0" y="56839"/>
                  </a:lnTo>
                  <a:cubicBezTo>
                    <a:pt x="0" y="25448"/>
                    <a:pt x="25448" y="0"/>
                    <a:pt x="56839" y="0"/>
                  </a:cubicBezTo>
                  <a:close/>
                </a:path>
              </a:pathLst>
            </a:custGeom>
            <a:solidFill>
              <a:srgbClr val="004225"/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434943" cy="24057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66750" y="666750"/>
            <a:ext cx="5448300" cy="8953500"/>
            <a:chOff x="0" y="0"/>
            <a:chExt cx="1434943" cy="235812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34943" cy="2358124"/>
            </a:xfrm>
            <a:custGeom>
              <a:avLst/>
              <a:gdLst/>
              <a:ahLst/>
              <a:cxnLst/>
              <a:rect r="r" b="b" t="t" l="l"/>
              <a:pathLst>
                <a:path h="2358124" w="1434943">
                  <a:moveTo>
                    <a:pt x="56839" y="0"/>
                  </a:moveTo>
                  <a:lnTo>
                    <a:pt x="1378104" y="0"/>
                  </a:lnTo>
                  <a:cubicBezTo>
                    <a:pt x="1409495" y="0"/>
                    <a:pt x="1434943" y="25448"/>
                    <a:pt x="1434943" y="56839"/>
                  </a:cubicBezTo>
                  <a:lnTo>
                    <a:pt x="1434943" y="2301284"/>
                  </a:lnTo>
                  <a:cubicBezTo>
                    <a:pt x="1434943" y="2332676"/>
                    <a:pt x="1409495" y="2358124"/>
                    <a:pt x="1378104" y="2358124"/>
                  </a:cubicBezTo>
                  <a:lnTo>
                    <a:pt x="56839" y="2358124"/>
                  </a:lnTo>
                  <a:cubicBezTo>
                    <a:pt x="25448" y="2358124"/>
                    <a:pt x="0" y="2332676"/>
                    <a:pt x="0" y="2301284"/>
                  </a:cubicBezTo>
                  <a:lnTo>
                    <a:pt x="0" y="56839"/>
                  </a:lnTo>
                  <a:cubicBezTo>
                    <a:pt x="0" y="25448"/>
                    <a:pt x="25448" y="0"/>
                    <a:pt x="56839" y="0"/>
                  </a:cubicBezTo>
                  <a:close/>
                </a:path>
              </a:pathLst>
            </a:custGeom>
            <a:solidFill>
              <a:srgbClr val="004225"/>
            </a:solidFill>
            <a:ln cap="rnd">
              <a:noFill/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434943" cy="24057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7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477750" y="7391943"/>
            <a:ext cx="4838700" cy="875214"/>
            <a:chOff x="0" y="0"/>
            <a:chExt cx="1274390" cy="23050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74390" cy="230509"/>
            </a:xfrm>
            <a:custGeom>
              <a:avLst/>
              <a:gdLst/>
              <a:ahLst/>
              <a:cxnLst/>
              <a:rect r="r" b="b" t="t" l="l"/>
              <a:pathLst>
                <a:path h="230509" w="1274390">
                  <a:moveTo>
                    <a:pt x="115254" y="0"/>
                  </a:moveTo>
                  <a:lnTo>
                    <a:pt x="1159136" y="0"/>
                  </a:lnTo>
                  <a:cubicBezTo>
                    <a:pt x="1189703" y="0"/>
                    <a:pt x="1219019" y="12143"/>
                    <a:pt x="1240633" y="33757"/>
                  </a:cubicBezTo>
                  <a:cubicBezTo>
                    <a:pt x="1262247" y="55372"/>
                    <a:pt x="1274390" y="84687"/>
                    <a:pt x="1274390" y="115254"/>
                  </a:cubicBezTo>
                  <a:lnTo>
                    <a:pt x="1274390" y="115254"/>
                  </a:lnTo>
                  <a:cubicBezTo>
                    <a:pt x="1274390" y="145822"/>
                    <a:pt x="1262247" y="175137"/>
                    <a:pt x="1240633" y="196752"/>
                  </a:cubicBezTo>
                  <a:cubicBezTo>
                    <a:pt x="1219019" y="218366"/>
                    <a:pt x="1189703" y="230509"/>
                    <a:pt x="1159136" y="230509"/>
                  </a:cubicBezTo>
                  <a:lnTo>
                    <a:pt x="115254" y="230509"/>
                  </a:lnTo>
                  <a:cubicBezTo>
                    <a:pt x="84687" y="230509"/>
                    <a:pt x="55372" y="218366"/>
                    <a:pt x="33757" y="196752"/>
                  </a:cubicBezTo>
                  <a:cubicBezTo>
                    <a:pt x="12143" y="175137"/>
                    <a:pt x="0" y="145822"/>
                    <a:pt x="0" y="115254"/>
                  </a:cubicBezTo>
                  <a:lnTo>
                    <a:pt x="0" y="115254"/>
                  </a:lnTo>
                  <a:cubicBezTo>
                    <a:pt x="0" y="84687"/>
                    <a:pt x="12143" y="55372"/>
                    <a:pt x="33757" y="33757"/>
                  </a:cubicBezTo>
                  <a:cubicBezTo>
                    <a:pt x="55372" y="12143"/>
                    <a:pt x="84687" y="0"/>
                    <a:pt x="11525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1274390" cy="2971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47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724650" y="7391943"/>
            <a:ext cx="4838700" cy="875214"/>
            <a:chOff x="0" y="0"/>
            <a:chExt cx="1274390" cy="23050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74390" cy="230509"/>
            </a:xfrm>
            <a:custGeom>
              <a:avLst/>
              <a:gdLst/>
              <a:ahLst/>
              <a:cxnLst/>
              <a:rect r="r" b="b" t="t" l="l"/>
              <a:pathLst>
                <a:path h="230509" w="1274390">
                  <a:moveTo>
                    <a:pt x="115254" y="0"/>
                  </a:moveTo>
                  <a:lnTo>
                    <a:pt x="1159136" y="0"/>
                  </a:lnTo>
                  <a:cubicBezTo>
                    <a:pt x="1189703" y="0"/>
                    <a:pt x="1219019" y="12143"/>
                    <a:pt x="1240633" y="33757"/>
                  </a:cubicBezTo>
                  <a:cubicBezTo>
                    <a:pt x="1262247" y="55372"/>
                    <a:pt x="1274390" y="84687"/>
                    <a:pt x="1274390" y="115254"/>
                  </a:cubicBezTo>
                  <a:lnTo>
                    <a:pt x="1274390" y="115254"/>
                  </a:lnTo>
                  <a:cubicBezTo>
                    <a:pt x="1274390" y="145822"/>
                    <a:pt x="1262247" y="175137"/>
                    <a:pt x="1240633" y="196752"/>
                  </a:cubicBezTo>
                  <a:cubicBezTo>
                    <a:pt x="1219019" y="218366"/>
                    <a:pt x="1189703" y="230509"/>
                    <a:pt x="1159136" y="230509"/>
                  </a:cubicBezTo>
                  <a:lnTo>
                    <a:pt x="115254" y="230509"/>
                  </a:lnTo>
                  <a:cubicBezTo>
                    <a:pt x="84687" y="230509"/>
                    <a:pt x="55372" y="218366"/>
                    <a:pt x="33757" y="196752"/>
                  </a:cubicBezTo>
                  <a:cubicBezTo>
                    <a:pt x="12143" y="175137"/>
                    <a:pt x="0" y="145822"/>
                    <a:pt x="0" y="115254"/>
                  </a:cubicBezTo>
                  <a:lnTo>
                    <a:pt x="0" y="115254"/>
                  </a:lnTo>
                  <a:cubicBezTo>
                    <a:pt x="0" y="84687"/>
                    <a:pt x="12143" y="55372"/>
                    <a:pt x="33757" y="33757"/>
                  </a:cubicBezTo>
                  <a:cubicBezTo>
                    <a:pt x="55372" y="12143"/>
                    <a:pt x="84687" y="0"/>
                    <a:pt x="11525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66675"/>
              <a:ext cx="1274390" cy="2971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47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71550" y="7391943"/>
            <a:ext cx="4838700" cy="875214"/>
            <a:chOff x="0" y="0"/>
            <a:chExt cx="1274390" cy="23050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74390" cy="230509"/>
            </a:xfrm>
            <a:custGeom>
              <a:avLst/>
              <a:gdLst/>
              <a:ahLst/>
              <a:cxnLst/>
              <a:rect r="r" b="b" t="t" l="l"/>
              <a:pathLst>
                <a:path h="230509" w="1274390">
                  <a:moveTo>
                    <a:pt x="115254" y="0"/>
                  </a:moveTo>
                  <a:lnTo>
                    <a:pt x="1159136" y="0"/>
                  </a:lnTo>
                  <a:cubicBezTo>
                    <a:pt x="1189703" y="0"/>
                    <a:pt x="1219019" y="12143"/>
                    <a:pt x="1240633" y="33757"/>
                  </a:cubicBezTo>
                  <a:cubicBezTo>
                    <a:pt x="1262247" y="55372"/>
                    <a:pt x="1274390" y="84687"/>
                    <a:pt x="1274390" y="115254"/>
                  </a:cubicBezTo>
                  <a:lnTo>
                    <a:pt x="1274390" y="115254"/>
                  </a:lnTo>
                  <a:cubicBezTo>
                    <a:pt x="1274390" y="145822"/>
                    <a:pt x="1262247" y="175137"/>
                    <a:pt x="1240633" y="196752"/>
                  </a:cubicBezTo>
                  <a:cubicBezTo>
                    <a:pt x="1219019" y="218366"/>
                    <a:pt x="1189703" y="230509"/>
                    <a:pt x="1159136" y="230509"/>
                  </a:cubicBezTo>
                  <a:lnTo>
                    <a:pt x="115254" y="230509"/>
                  </a:lnTo>
                  <a:cubicBezTo>
                    <a:pt x="84687" y="230509"/>
                    <a:pt x="55372" y="218366"/>
                    <a:pt x="33757" y="196752"/>
                  </a:cubicBezTo>
                  <a:cubicBezTo>
                    <a:pt x="12143" y="175137"/>
                    <a:pt x="0" y="145822"/>
                    <a:pt x="0" y="115254"/>
                  </a:cubicBezTo>
                  <a:lnTo>
                    <a:pt x="0" y="115254"/>
                  </a:lnTo>
                  <a:cubicBezTo>
                    <a:pt x="0" y="84687"/>
                    <a:pt x="12143" y="55372"/>
                    <a:pt x="33757" y="33757"/>
                  </a:cubicBezTo>
                  <a:cubicBezTo>
                    <a:pt x="55372" y="12143"/>
                    <a:pt x="84687" y="0"/>
                    <a:pt x="11525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66675"/>
              <a:ext cx="1274390" cy="29718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47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971550" y="8715375"/>
            <a:ext cx="4838700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51"/>
              </a:lnSpc>
            </a:pPr>
            <a:r>
              <a:rPr lang="en-US" b="true" sz="2126" spc="-116">
                <a:solidFill>
                  <a:srgbClr val="D9D9D9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Rentabilidad</a:t>
            </a:r>
            <a:r>
              <a:rPr lang="en-US" sz="2126" spc="-116">
                <a:solidFill>
                  <a:srgbClr val="D9D9D9"/>
                </a:solidFill>
                <a:latin typeface="Work Sans"/>
                <a:ea typeface="Work Sans"/>
                <a:cs typeface="Work Sans"/>
                <a:sym typeface="Work Sans"/>
              </a:rPr>
              <a:t> de los complejos turísticos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724650" y="8715375"/>
            <a:ext cx="4838700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51"/>
              </a:lnSpc>
            </a:pPr>
            <a:r>
              <a:rPr lang="en-US" b="true" sz="2126" spc="-116">
                <a:solidFill>
                  <a:srgbClr val="D9D9D9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Tasa de Ocupación</a:t>
            </a:r>
            <a:r>
              <a:rPr lang="en-US" sz="2126" spc="-116">
                <a:solidFill>
                  <a:srgbClr val="D9D9D9"/>
                </a:solidFill>
                <a:latin typeface="Work Sans"/>
                <a:ea typeface="Work Sans"/>
                <a:cs typeface="Work Sans"/>
                <a:sym typeface="Work Sans"/>
              </a:rPr>
              <a:t> promedio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306425" y="7615754"/>
            <a:ext cx="318135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54"/>
              </a:lnSpc>
              <a:spcBef>
                <a:spcPct val="0"/>
              </a:spcBef>
            </a:pPr>
            <a:r>
              <a:rPr lang="en-US" b="true" sz="2962" spc="-162">
                <a:solidFill>
                  <a:srgbClr val="4D4D4D"/>
                </a:solidFill>
                <a:latin typeface="Work Sans Semi-Bold"/>
                <a:ea typeface="Work Sans Semi-Bold"/>
                <a:cs typeface="Work Sans Semi-Bold"/>
                <a:sym typeface="Work Sans Semi-Bold"/>
              </a:rPr>
              <a:t>92%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553325" y="7615754"/>
            <a:ext cx="318135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54"/>
              </a:lnSpc>
              <a:spcBef>
                <a:spcPct val="0"/>
              </a:spcBef>
            </a:pPr>
            <a:r>
              <a:rPr lang="en-US" b="true" sz="2962" spc="-162">
                <a:solidFill>
                  <a:srgbClr val="4D4D4D"/>
                </a:solidFill>
                <a:latin typeface="Work Sans Semi-Bold"/>
                <a:ea typeface="Work Sans Semi-Bold"/>
                <a:cs typeface="Work Sans Semi-Bold"/>
                <a:sym typeface="Work Sans Semi-Bold"/>
              </a:rPr>
              <a:t>95%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800225" y="7615754"/>
            <a:ext cx="3181350" cy="457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54"/>
              </a:lnSpc>
              <a:spcBef>
                <a:spcPct val="0"/>
              </a:spcBef>
            </a:pPr>
            <a:r>
              <a:rPr lang="en-US" b="true" sz="2962" spc="-162">
                <a:solidFill>
                  <a:srgbClr val="4D4D4D"/>
                </a:solidFill>
                <a:latin typeface="Work Sans Semi-Bold"/>
                <a:ea typeface="Work Sans Semi-Bold"/>
                <a:cs typeface="Work Sans Semi-Bold"/>
                <a:sym typeface="Work Sans Semi-Bold"/>
              </a:rPr>
              <a:t>85%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2172950" y="941405"/>
            <a:ext cx="5448300" cy="6181325"/>
            <a:chOff x="0" y="0"/>
            <a:chExt cx="2661158" cy="301919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54483" y="50038"/>
              <a:ext cx="2552065" cy="2919755"/>
            </a:xfrm>
            <a:custGeom>
              <a:avLst/>
              <a:gdLst/>
              <a:ahLst/>
              <a:cxnLst/>
              <a:rect r="r" b="b" t="t" l="l"/>
              <a:pathLst>
                <a:path h="2919755" w="2552065">
                  <a:moveTo>
                    <a:pt x="2464435" y="2919755"/>
                  </a:moveTo>
                  <a:lnTo>
                    <a:pt x="87757" y="2919755"/>
                  </a:lnTo>
                  <a:cubicBezTo>
                    <a:pt x="39370" y="2919755"/>
                    <a:pt x="0" y="2880512"/>
                    <a:pt x="0" y="2831998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2464308" y="0"/>
                  </a:lnTo>
                  <a:cubicBezTo>
                    <a:pt x="2512695" y="0"/>
                    <a:pt x="2552065" y="39243"/>
                    <a:pt x="2552065" y="87757"/>
                  </a:cubicBezTo>
                  <a:lnTo>
                    <a:pt x="2552065" y="2831998"/>
                  </a:lnTo>
                  <a:cubicBezTo>
                    <a:pt x="2552065" y="2880385"/>
                    <a:pt x="2512822" y="2919755"/>
                    <a:pt x="2464308" y="2919755"/>
                  </a:cubicBezTo>
                  <a:close/>
                </a:path>
              </a:pathLst>
            </a:custGeom>
            <a:blipFill>
              <a:blip r:embed="rId2"/>
              <a:stretch>
                <a:fillRect l="-768" t="0" r="-768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661031" cy="3019069"/>
            </a:xfrm>
            <a:custGeom>
              <a:avLst/>
              <a:gdLst/>
              <a:ahLst/>
              <a:cxnLst/>
              <a:rect r="r" b="b" t="t" l="l"/>
              <a:pathLst>
                <a:path h="3019069" w="2661031">
                  <a:moveTo>
                    <a:pt x="0" y="91567"/>
                  </a:moveTo>
                  <a:lnTo>
                    <a:pt x="0" y="2927502"/>
                  </a:lnTo>
                  <a:cubicBezTo>
                    <a:pt x="0" y="2978048"/>
                    <a:pt x="41021" y="3019069"/>
                    <a:pt x="91567" y="3019069"/>
                  </a:cubicBezTo>
                  <a:lnTo>
                    <a:pt x="2569464" y="3019069"/>
                  </a:lnTo>
                  <a:cubicBezTo>
                    <a:pt x="2620010" y="3019069"/>
                    <a:pt x="2661031" y="2978048"/>
                    <a:pt x="2661031" y="2927502"/>
                  </a:cubicBezTo>
                  <a:lnTo>
                    <a:pt x="2661031" y="91567"/>
                  </a:lnTo>
                  <a:cubicBezTo>
                    <a:pt x="2661031" y="41021"/>
                    <a:pt x="2620010" y="0"/>
                    <a:pt x="2569464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1819275" y="331724"/>
                  </a:moveTo>
                  <a:lnTo>
                    <a:pt x="2478405" y="331724"/>
                  </a:lnTo>
                  <a:cubicBezTo>
                    <a:pt x="2528951" y="331724"/>
                    <a:pt x="2569972" y="372745"/>
                    <a:pt x="2569972" y="423291"/>
                  </a:cubicBezTo>
                  <a:lnTo>
                    <a:pt x="2569972" y="2836443"/>
                  </a:lnTo>
                  <a:cubicBezTo>
                    <a:pt x="2569972" y="2886989"/>
                    <a:pt x="2528951" y="2928010"/>
                    <a:pt x="2478405" y="2928010"/>
                  </a:cubicBezTo>
                  <a:lnTo>
                    <a:pt x="182753" y="2928010"/>
                  </a:lnTo>
                  <a:cubicBezTo>
                    <a:pt x="132207" y="2928010"/>
                    <a:pt x="91186" y="2886989"/>
                    <a:pt x="91186" y="2836443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1522222" y="91186"/>
                  </a:lnTo>
                  <a:cubicBezTo>
                    <a:pt x="1548257" y="91186"/>
                    <a:pt x="1573149" y="102235"/>
                    <a:pt x="1590548" y="121666"/>
                  </a:cubicBezTo>
                  <a:lnTo>
                    <a:pt x="1751203" y="301244"/>
                  </a:lnTo>
                  <a:cubicBezTo>
                    <a:pt x="1768602" y="320675"/>
                    <a:pt x="1793367" y="331724"/>
                    <a:pt x="1819529" y="331724"/>
                  </a:cubicBezTo>
                  <a:lnTo>
                    <a:pt x="1819275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6419850" y="941405"/>
            <a:ext cx="5448300" cy="6181325"/>
            <a:chOff x="0" y="0"/>
            <a:chExt cx="2661158" cy="301919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54483" y="50038"/>
              <a:ext cx="2552065" cy="2919755"/>
            </a:xfrm>
            <a:custGeom>
              <a:avLst/>
              <a:gdLst/>
              <a:ahLst/>
              <a:cxnLst/>
              <a:rect r="r" b="b" t="t" l="l"/>
              <a:pathLst>
                <a:path h="2919755" w="2552065">
                  <a:moveTo>
                    <a:pt x="2464435" y="2919755"/>
                  </a:moveTo>
                  <a:lnTo>
                    <a:pt x="87757" y="2919755"/>
                  </a:lnTo>
                  <a:cubicBezTo>
                    <a:pt x="39370" y="2919755"/>
                    <a:pt x="0" y="2880512"/>
                    <a:pt x="0" y="2831998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2464308" y="0"/>
                  </a:lnTo>
                  <a:cubicBezTo>
                    <a:pt x="2512695" y="0"/>
                    <a:pt x="2552065" y="39243"/>
                    <a:pt x="2552065" y="87757"/>
                  </a:cubicBezTo>
                  <a:lnTo>
                    <a:pt x="2552065" y="2831998"/>
                  </a:lnTo>
                  <a:cubicBezTo>
                    <a:pt x="2552065" y="2880385"/>
                    <a:pt x="2512822" y="2919755"/>
                    <a:pt x="2464308" y="2919755"/>
                  </a:cubicBezTo>
                  <a:close/>
                </a:path>
              </a:pathLst>
            </a:custGeom>
            <a:blipFill>
              <a:blip r:embed="rId3"/>
              <a:stretch>
                <a:fillRect l="-768" t="0" r="-768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661031" cy="3019069"/>
            </a:xfrm>
            <a:custGeom>
              <a:avLst/>
              <a:gdLst/>
              <a:ahLst/>
              <a:cxnLst/>
              <a:rect r="r" b="b" t="t" l="l"/>
              <a:pathLst>
                <a:path h="3019069" w="2661031">
                  <a:moveTo>
                    <a:pt x="0" y="91567"/>
                  </a:moveTo>
                  <a:lnTo>
                    <a:pt x="0" y="2927502"/>
                  </a:lnTo>
                  <a:cubicBezTo>
                    <a:pt x="0" y="2978048"/>
                    <a:pt x="41021" y="3019069"/>
                    <a:pt x="91567" y="3019069"/>
                  </a:cubicBezTo>
                  <a:lnTo>
                    <a:pt x="2569464" y="3019069"/>
                  </a:lnTo>
                  <a:cubicBezTo>
                    <a:pt x="2620010" y="3019069"/>
                    <a:pt x="2661031" y="2978048"/>
                    <a:pt x="2661031" y="2927502"/>
                  </a:cubicBezTo>
                  <a:lnTo>
                    <a:pt x="2661031" y="91567"/>
                  </a:lnTo>
                  <a:cubicBezTo>
                    <a:pt x="2661031" y="41021"/>
                    <a:pt x="2620010" y="0"/>
                    <a:pt x="2569464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1819275" y="331724"/>
                  </a:moveTo>
                  <a:lnTo>
                    <a:pt x="2478405" y="331724"/>
                  </a:lnTo>
                  <a:cubicBezTo>
                    <a:pt x="2528951" y="331724"/>
                    <a:pt x="2569972" y="372745"/>
                    <a:pt x="2569972" y="423291"/>
                  </a:cubicBezTo>
                  <a:lnTo>
                    <a:pt x="2569972" y="2836443"/>
                  </a:lnTo>
                  <a:cubicBezTo>
                    <a:pt x="2569972" y="2886989"/>
                    <a:pt x="2528951" y="2928010"/>
                    <a:pt x="2478405" y="2928010"/>
                  </a:cubicBezTo>
                  <a:lnTo>
                    <a:pt x="182753" y="2928010"/>
                  </a:lnTo>
                  <a:cubicBezTo>
                    <a:pt x="132207" y="2928010"/>
                    <a:pt x="91186" y="2886989"/>
                    <a:pt x="91186" y="2836443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1522222" y="91186"/>
                  </a:lnTo>
                  <a:cubicBezTo>
                    <a:pt x="1548257" y="91186"/>
                    <a:pt x="1573149" y="102235"/>
                    <a:pt x="1590548" y="121666"/>
                  </a:cubicBezTo>
                  <a:lnTo>
                    <a:pt x="1751203" y="301244"/>
                  </a:lnTo>
                  <a:cubicBezTo>
                    <a:pt x="1768602" y="320675"/>
                    <a:pt x="1793367" y="331724"/>
                    <a:pt x="1819529" y="331724"/>
                  </a:cubicBezTo>
                  <a:lnTo>
                    <a:pt x="1819275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666750" y="941405"/>
            <a:ext cx="5448300" cy="6181325"/>
            <a:chOff x="0" y="0"/>
            <a:chExt cx="2661158" cy="3019196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54483" y="50038"/>
              <a:ext cx="2552065" cy="2919755"/>
            </a:xfrm>
            <a:custGeom>
              <a:avLst/>
              <a:gdLst/>
              <a:ahLst/>
              <a:cxnLst/>
              <a:rect r="r" b="b" t="t" l="l"/>
              <a:pathLst>
                <a:path h="2919755" w="2552065">
                  <a:moveTo>
                    <a:pt x="2464435" y="2919755"/>
                  </a:moveTo>
                  <a:lnTo>
                    <a:pt x="87757" y="2919755"/>
                  </a:lnTo>
                  <a:cubicBezTo>
                    <a:pt x="39370" y="2919755"/>
                    <a:pt x="0" y="2880512"/>
                    <a:pt x="0" y="2831998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2464308" y="0"/>
                  </a:lnTo>
                  <a:cubicBezTo>
                    <a:pt x="2512695" y="0"/>
                    <a:pt x="2552065" y="39243"/>
                    <a:pt x="2552065" y="87757"/>
                  </a:cubicBezTo>
                  <a:lnTo>
                    <a:pt x="2552065" y="2831998"/>
                  </a:lnTo>
                  <a:cubicBezTo>
                    <a:pt x="2552065" y="2880385"/>
                    <a:pt x="2512822" y="2919755"/>
                    <a:pt x="2464308" y="2919755"/>
                  </a:cubicBezTo>
                  <a:close/>
                </a:path>
              </a:pathLst>
            </a:custGeom>
            <a:blipFill>
              <a:blip r:embed="rId4"/>
              <a:stretch>
                <a:fillRect l="-768" t="0" r="-768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661031" cy="3019069"/>
            </a:xfrm>
            <a:custGeom>
              <a:avLst/>
              <a:gdLst/>
              <a:ahLst/>
              <a:cxnLst/>
              <a:rect r="r" b="b" t="t" l="l"/>
              <a:pathLst>
                <a:path h="3019069" w="2661031">
                  <a:moveTo>
                    <a:pt x="0" y="91567"/>
                  </a:moveTo>
                  <a:lnTo>
                    <a:pt x="0" y="2927502"/>
                  </a:lnTo>
                  <a:cubicBezTo>
                    <a:pt x="0" y="2978048"/>
                    <a:pt x="41021" y="3019069"/>
                    <a:pt x="91567" y="3019069"/>
                  </a:cubicBezTo>
                  <a:lnTo>
                    <a:pt x="2569464" y="3019069"/>
                  </a:lnTo>
                  <a:cubicBezTo>
                    <a:pt x="2620010" y="3019069"/>
                    <a:pt x="2661031" y="2978048"/>
                    <a:pt x="2661031" y="2927502"/>
                  </a:cubicBezTo>
                  <a:lnTo>
                    <a:pt x="2661031" y="91567"/>
                  </a:lnTo>
                  <a:cubicBezTo>
                    <a:pt x="2661031" y="41021"/>
                    <a:pt x="2620010" y="0"/>
                    <a:pt x="2569464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1819275" y="331724"/>
                  </a:moveTo>
                  <a:lnTo>
                    <a:pt x="2478405" y="331724"/>
                  </a:lnTo>
                  <a:cubicBezTo>
                    <a:pt x="2528951" y="331724"/>
                    <a:pt x="2569972" y="372745"/>
                    <a:pt x="2569972" y="423291"/>
                  </a:cubicBezTo>
                  <a:lnTo>
                    <a:pt x="2569972" y="2836443"/>
                  </a:lnTo>
                  <a:cubicBezTo>
                    <a:pt x="2569972" y="2886989"/>
                    <a:pt x="2528951" y="2928010"/>
                    <a:pt x="2478405" y="2928010"/>
                  </a:cubicBezTo>
                  <a:lnTo>
                    <a:pt x="182753" y="2928010"/>
                  </a:lnTo>
                  <a:cubicBezTo>
                    <a:pt x="132207" y="2928010"/>
                    <a:pt x="91186" y="2886989"/>
                    <a:pt x="91186" y="2836443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1522222" y="91186"/>
                  </a:lnTo>
                  <a:cubicBezTo>
                    <a:pt x="1548257" y="91186"/>
                    <a:pt x="1573149" y="102235"/>
                    <a:pt x="1590548" y="121666"/>
                  </a:cubicBezTo>
                  <a:lnTo>
                    <a:pt x="1751203" y="301244"/>
                  </a:lnTo>
                  <a:cubicBezTo>
                    <a:pt x="1768602" y="320675"/>
                    <a:pt x="1793367" y="331724"/>
                    <a:pt x="1819529" y="331724"/>
                  </a:cubicBezTo>
                  <a:lnTo>
                    <a:pt x="1819275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12477750" y="8715375"/>
            <a:ext cx="4838700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51"/>
              </a:lnSpc>
            </a:pPr>
            <a:r>
              <a:rPr lang="en-US" b="true" sz="2126" spc="-116">
                <a:solidFill>
                  <a:srgbClr val="D9D9D9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Satisfacción del Cliente</a:t>
            </a:r>
            <a:r>
              <a:rPr lang="en-US" sz="2126" spc="-116">
                <a:solidFill>
                  <a:srgbClr val="D9D9D9"/>
                </a:solidFill>
                <a:latin typeface="Work Sans"/>
                <a:ea typeface="Work Sans"/>
                <a:cs typeface="Work Sans"/>
                <a:sym typeface="Work Sans"/>
              </a:rPr>
              <a:t> general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42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16954500" cy="8953500"/>
            <a:chOff x="0" y="0"/>
            <a:chExt cx="3299803" cy="17425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9803" cy="1742587"/>
            </a:xfrm>
            <a:custGeom>
              <a:avLst/>
              <a:gdLst/>
              <a:ahLst/>
              <a:cxnLst/>
              <a:rect r="r" b="b" t="t" l="l"/>
              <a:pathLst>
                <a:path h="1742587" w="3299803">
                  <a:moveTo>
                    <a:pt x="965120" y="1606277"/>
                  </a:moveTo>
                  <a:cubicBezTo>
                    <a:pt x="983327" y="1585924"/>
                    <a:pt x="1009342" y="1574291"/>
                    <a:pt x="1036650" y="1574291"/>
                  </a:cubicBezTo>
                  <a:lnTo>
                    <a:pt x="3213538" y="1574626"/>
                  </a:lnTo>
                  <a:cubicBezTo>
                    <a:pt x="3236413" y="1574639"/>
                    <a:pt x="3258355" y="1565561"/>
                    <a:pt x="3274534" y="1549390"/>
                  </a:cubicBezTo>
                  <a:cubicBezTo>
                    <a:pt x="3290713" y="1533220"/>
                    <a:pt x="3299803" y="1511283"/>
                    <a:pt x="3299803" y="1488408"/>
                  </a:cubicBezTo>
                  <a:lnTo>
                    <a:pt x="3299803" y="86219"/>
                  </a:lnTo>
                  <a:cubicBezTo>
                    <a:pt x="3299803" y="63352"/>
                    <a:pt x="3290719" y="41422"/>
                    <a:pt x="3274550" y="25253"/>
                  </a:cubicBezTo>
                  <a:cubicBezTo>
                    <a:pt x="3258381" y="9084"/>
                    <a:pt x="3236451" y="0"/>
                    <a:pt x="3213584" y="0"/>
                  </a:cubicBezTo>
                  <a:lnTo>
                    <a:pt x="303022" y="0"/>
                  </a:lnTo>
                  <a:cubicBezTo>
                    <a:pt x="278489" y="-1"/>
                    <a:pt x="255117" y="10450"/>
                    <a:pt x="238760" y="28735"/>
                  </a:cubicBezTo>
                  <a:lnTo>
                    <a:pt x="21960" y="271092"/>
                  </a:lnTo>
                  <a:cubicBezTo>
                    <a:pt x="7818" y="286900"/>
                    <a:pt x="0" y="307366"/>
                    <a:pt x="0" y="328576"/>
                  </a:cubicBezTo>
                  <a:lnTo>
                    <a:pt x="0" y="1656375"/>
                  </a:lnTo>
                  <a:cubicBezTo>
                    <a:pt x="4" y="1703990"/>
                    <a:pt x="38604" y="1742587"/>
                    <a:pt x="86219" y="1742587"/>
                  </a:cubicBezTo>
                  <a:lnTo>
                    <a:pt x="804624" y="1742587"/>
                  </a:lnTo>
                  <a:cubicBezTo>
                    <a:pt x="829157" y="1742588"/>
                    <a:pt x="852529" y="1732137"/>
                    <a:pt x="868886" y="1713853"/>
                  </a:cubicBezTo>
                  <a:lnTo>
                    <a:pt x="965120" y="1606277"/>
                  </a:lnTo>
                  <a:close/>
                </a:path>
              </a:pathLst>
            </a:custGeom>
            <a:solidFill>
              <a:srgbClr val="D9D9D9"/>
            </a:solidFill>
            <a:ln cap="rnd">
              <a:noFill/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2105025" y="1562100"/>
            <a:ext cx="6886575" cy="3084567"/>
            <a:chOff x="0" y="0"/>
            <a:chExt cx="9182100" cy="411275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1588631"/>
              <a:ext cx="7264400" cy="2524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Beneficios para el Propietario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✔ Mayor rentabilidad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✔ Reducción de riesgos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✔ Orden financiero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✔ Reputación fortalecida</a:t>
              </a:r>
            </a:p>
            <a:p>
              <a:pPr algn="l" marL="0" indent="0" lvl="0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✔ Gestión profesional sin improvisación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33350"/>
              <a:ext cx="9182100" cy="1284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6999" spc="-384" strike="noStrike" u="none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Beneficios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312605" y="981075"/>
            <a:ext cx="6946695" cy="7471274"/>
            <a:chOff x="0" y="0"/>
            <a:chExt cx="3482081" cy="37450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4483" y="50038"/>
              <a:ext cx="3372988" cy="3645589"/>
            </a:xfrm>
            <a:custGeom>
              <a:avLst/>
              <a:gdLst/>
              <a:ahLst/>
              <a:cxnLst/>
              <a:rect r="r" b="b" t="t" l="l"/>
              <a:pathLst>
                <a:path h="3645589" w="3372988">
                  <a:moveTo>
                    <a:pt x="3285358" y="3645589"/>
                  </a:moveTo>
                  <a:lnTo>
                    <a:pt x="87757" y="3645589"/>
                  </a:lnTo>
                  <a:cubicBezTo>
                    <a:pt x="39370" y="3645589"/>
                    <a:pt x="0" y="3606346"/>
                    <a:pt x="0" y="3557832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3285231" y="0"/>
                  </a:lnTo>
                  <a:cubicBezTo>
                    <a:pt x="3333618" y="0"/>
                    <a:pt x="3372988" y="39243"/>
                    <a:pt x="3372988" y="87757"/>
                  </a:cubicBezTo>
                  <a:lnTo>
                    <a:pt x="3372988" y="3557832"/>
                  </a:lnTo>
                  <a:cubicBezTo>
                    <a:pt x="3372988" y="3606219"/>
                    <a:pt x="3333745" y="3645589"/>
                    <a:pt x="3285231" y="3645589"/>
                  </a:cubicBezTo>
                  <a:close/>
                </a:path>
              </a:pathLst>
            </a:custGeom>
            <a:blipFill>
              <a:blip r:embed="rId2"/>
              <a:stretch>
                <a:fillRect l="-528" t="0" r="-52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1954" cy="3744903"/>
            </a:xfrm>
            <a:custGeom>
              <a:avLst/>
              <a:gdLst/>
              <a:ahLst/>
              <a:cxnLst/>
              <a:rect r="r" b="b" t="t" l="l"/>
              <a:pathLst>
                <a:path h="3744903" w="3481954">
                  <a:moveTo>
                    <a:pt x="0" y="91567"/>
                  </a:moveTo>
                  <a:lnTo>
                    <a:pt x="0" y="3653336"/>
                  </a:lnTo>
                  <a:cubicBezTo>
                    <a:pt x="0" y="3703882"/>
                    <a:pt x="41021" y="3744903"/>
                    <a:pt x="91567" y="3744903"/>
                  </a:cubicBezTo>
                  <a:lnTo>
                    <a:pt x="3390387" y="3744903"/>
                  </a:lnTo>
                  <a:cubicBezTo>
                    <a:pt x="3440933" y="3744903"/>
                    <a:pt x="3481954" y="3703882"/>
                    <a:pt x="3481954" y="3653336"/>
                  </a:cubicBezTo>
                  <a:lnTo>
                    <a:pt x="3481954" y="91567"/>
                  </a:lnTo>
                  <a:cubicBezTo>
                    <a:pt x="3481954" y="41021"/>
                    <a:pt x="3440933" y="0"/>
                    <a:pt x="3390387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2640198" y="331724"/>
                  </a:moveTo>
                  <a:lnTo>
                    <a:pt x="3299328" y="331724"/>
                  </a:lnTo>
                  <a:cubicBezTo>
                    <a:pt x="3349874" y="331724"/>
                    <a:pt x="3390895" y="372745"/>
                    <a:pt x="3390895" y="423291"/>
                  </a:cubicBezTo>
                  <a:lnTo>
                    <a:pt x="3390895" y="3562277"/>
                  </a:lnTo>
                  <a:cubicBezTo>
                    <a:pt x="3390895" y="3612823"/>
                    <a:pt x="3349874" y="3653844"/>
                    <a:pt x="3299328" y="3653844"/>
                  </a:cubicBezTo>
                  <a:lnTo>
                    <a:pt x="182753" y="3653844"/>
                  </a:lnTo>
                  <a:cubicBezTo>
                    <a:pt x="132207" y="3653844"/>
                    <a:pt x="91186" y="3612823"/>
                    <a:pt x="91186" y="3562277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2343145" y="91186"/>
                  </a:lnTo>
                  <a:cubicBezTo>
                    <a:pt x="2369180" y="91186"/>
                    <a:pt x="2394072" y="102235"/>
                    <a:pt x="2411471" y="121666"/>
                  </a:cubicBezTo>
                  <a:lnTo>
                    <a:pt x="2572126" y="301244"/>
                  </a:lnTo>
                  <a:cubicBezTo>
                    <a:pt x="2589525" y="320675"/>
                    <a:pt x="2614290" y="331724"/>
                    <a:pt x="2640452" y="331724"/>
                  </a:cubicBezTo>
                  <a:lnTo>
                    <a:pt x="2640198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16954500" cy="8953500"/>
            <a:chOff x="0" y="0"/>
            <a:chExt cx="3299803" cy="17425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299803" cy="1742587"/>
            </a:xfrm>
            <a:custGeom>
              <a:avLst/>
              <a:gdLst/>
              <a:ahLst/>
              <a:cxnLst/>
              <a:rect r="r" b="b" t="t" l="l"/>
              <a:pathLst>
                <a:path h="1742587" w="3299803">
                  <a:moveTo>
                    <a:pt x="965120" y="1606277"/>
                  </a:moveTo>
                  <a:cubicBezTo>
                    <a:pt x="983327" y="1585924"/>
                    <a:pt x="1009342" y="1574291"/>
                    <a:pt x="1036650" y="1574291"/>
                  </a:cubicBezTo>
                  <a:lnTo>
                    <a:pt x="3213538" y="1574626"/>
                  </a:lnTo>
                  <a:cubicBezTo>
                    <a:pt x="3236413" y="1574639"/>
                    <a:pt x="3258355" y="1565561"/>
                    <a:pt x="3274534" y="1549390"/>
                  </a:cubicBezTo>
                  <a:cubicBezTo>
                    <a:pt x="3290713" y="1533220"/>
                    <a:pt x="3299803" y="1511283"/>
                    <a:pt x="3299803" y="1488408"/>
                  </a:cubicBezTo>
                  <a:lnTo>
                    <a:pt x="3299803" y="86219"/>
                  </a:lnTo>
                  <a:cubicBezTo>
                    <a:pt x="3299803" y="63352"/>
                    <a:pt x="3290719" y="41422"/>
                    <a:pt x="3274550" y="25253"/>
                  </a:cubicBezTo>
                  <a:cubicBezTo>
                    <a:pt x="3258381" y="9084"/>
                    <a:pt x="3236451" y="0"/>
                    <a:pt x="3213584" y="0"/>
                  </a:cubicBezTo>
                  <a:lnTo>
                    <a:pt x="303022" y="0"/>
                  </a:lnTo>
                  <a:cubicBezTo>
                    <a:pt x="278489" y="-1"/>
                    <a:pt x="255117" y="10450"/>
                    <a:pt x="238760" y="28735"/>
                  </a:cubicBezTo>
                  <a:lnTo>
                    <a:pt x="21960" y="271092"/>
                  </a:lnTo>
                  <a:cubicBezTo>
                    <a:pt x="7818" y="286900"/>
                    <a:pt x="0" y="307366"/>
                    <a:pt x="0" y="328576"/>
                  </a:cubicBezTo>
                  <a:lnTo>
                    <a:pt x="0" y="1656375"/>
                  </a:lnTo>
                  <a:cubicBezTo>
                    <a:pt x="4" y="1703990"/>
                    <a:pt x="38604" y="1742587"/>
                    <a:pt x="86219" y="1742587"/>
                  </a:cubicBezTo>
                  <a:lnTo>
                    <a:pt x="804624" y="1742587"/>
                  </a:lnTo>
                  <a:cubicBezTo>
                    <a:pt x="829157" y="1742588"/>
                    <a:pt x="852529" y="1732137"/>
                    <a:pt x="868886" y="1713853"/>
                  </a:cubicBezTo>
                  <a:lnTo>
                    <a:pt x="965120" y="1606277"/>
                  </a:ln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2105025" y="1562100"/>
            <a:ext cx="6886575" cy="3084567"/>
            <a:chOff x="0" y="0"/>
            <a:chExt cx="9182100" cy="4112756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1588631"/>
              <a:ext cx="7264400" cy="2524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Modalidades de Gestión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Gestión Supervisada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Gestión Compartida</a:t>
              </a:r>
            </a:p>
            <a:p>
              <a:pPr algn="l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• Gestión Delegada Total</a:t>
              </a:r>
            </a:p>
            <a:p>
              <a:pPr algn="l" marL="0" indent="0" lvl="0">
                <a:lnSpc>
                  <a:spcPts val="2520"/>
                </a:lnSpc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Adaptamos el modelo según perfil del propietario.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33350"/>
              <a:ext cx="9182100" cy="12848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999"/>
                </a:lnSpc>
              </a:pPr>
              <a:r>
                <a:rPr lang="en-US" b="true" sz="6999" spc="-384" strike="noStrike" u="none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Implementación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312605" y="981075"/>
            <a:ext cx="6946695" cy="7471274"/>
            <a:chOff x="0" y="0"/>
            <a:chExt cx="3482081" cy="37450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54483" y="50038"/>
              <a:ext cx="3372988" cy="3645589"/>
            </a:xfrm>
            <a:custGeom>
              <a:avLst/>
              <a:gdLst/>
              <a:ahLst/>
              <a:cxnLst/>
              <a:rect r="r" b="b" t="t" l="l"/>
              <a:pathLst>
                <a:path h="3645589" w="3372988">
                  <a:moveTo>
                    <a:pt x="3285358" y="3645589"/>
                  </a:moveTo>
                  <a:lnTo>
                    <a:pt x="87757" y="3645589"/>
                  </a:lnTo>
                  <a:cubicBezTo>
                    <a:pt x="39370" y="3645589"/>
                    <a:pt x="0" y="3606346"/>
                    <a:pt x="0" y="3557832"/>
                  </a:cubicBezTo>
                  <a:lnTo>
                    <a:pt x="0" y="87757"/>
                  </a:lnTo>
                  <a:cubicBezTo>
                    <a:pt x="0" y="39370"/>
                    <a:pt x="39243" y="0"/>
                    <a:pt x="87757" y="0"/>
                  </a:cubicBezTo>
                  <a:lnTo>
                    <a:pt x="3285231" y="0"/>
                  </a:lnTo>
                  <a:cubicBezTo>
                    <a:pt x="3333618" y="0"/>
                    <a:pt x="3372988" y="39243"/>
                    <a:pt x="3372988" y="87757"/>
                  </a:cubicBezTo>
                  <a:lnTo>
                    <a:pt x="3372988" y="3557832"/>
                  </a:lnTo>
                  <a:cubicBezTo>
                    <a:pt x="3372988" y="3606219"/>
                    <a:pt x="3333745" y="3645589"/>
                    <a:pt x="3285231" y="3645589"/>
                  </a:cubicBezTo>
                  <a:close/>
                </a:path>
              </a:pathLst>
            </a:custGeom>
            <a:blipFill>
              <a:blip r:embed="rId2"/>
              <a:stretch>
                <a:fillRect l="-528" t="0" r="-528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81954" cy="3744903"/>
            </a:xfrm>
            <a:custGeom>
              <a:avLst/>
              <a:gdLst/>
              <a:ahLst/>
              <a:cxnLst/>
              <a:rect r="r" b="b" t="t" l="l"/>
              <a:pathLst>
                <a:path h="3744903" w="3481954">
                  <a:moveTo>
                    <a:pt x="0" y="91567"/>
                  </a:moveTo>
                  <a:lnTo>
                    <a:pt x="0" y="3653336"/>
                  </a:lnTo>
                  <a:cubicBezTo>
                    <a:pt x="0" y="3703882"/>
                    <a:pt x="41021" y="3744903"/>
                    <a:pt x="91567" y="3744903"/>
                  </a:cubicBezTo>
                  <a:lnTo>
                    <a:pt x="3390387" y="3744903"/>
                  </a:lnTo>
                  <a:cubicBezTo>
                    <a:pt x="3440933" y="3744903"/>
                    <a:pt x="3481954" y="3703882"/>
                    <a:pt x="3481954" y="3653336"/>
                  </a:cubicBezTo>
                  <a:lnTo>
                    <a:pt x="3481954" y="91567"/>
                  </a:lnTo>
                  <a:cubicBezTo>
                    <a:pt x="3481954" y="41021"/>
                    <a:pt x="3440933" y="0"/>
                    <a:pt x="3390387" y="0"/>
                  </a:cubicBezTo>
                  <a:lnTo>
                    <a:pt x="91567" y="0"/>
                  </a:lnTo>
                  <a:cubicBezTo>
                    <a:pt x="41021" y="0"/>
                    <a:pt x="0" y="41021"/>
                    <a:pt x="0" y="91567"/>
                  </a:cubicBezTo>
                  <a:close/>
                  <a:moveTo>
                    <a:pt x="2640198" y="331724"/>
                  </a:moveTo>
                  <a:lnTo>
                    <a:pt x="3299328" y="331724"/>
                  </a:lnTo>
                  <a:cubicBezTo>
                    <a:pt x="3349874" y="331724"/>
                    <a:pt x="3390895" y="372745"/>
                    <a:pt x="3390895" y="423291"/>
                  </a:cubicBezTo>
                  <a:lnTo>
                    <a:pt x="3390895" y="3562277"/>
                  </a:lnTo>
                  <a:cubicBezTo>
                    <a:pt x="3390895" y="3612823"/>
                    <a:pt x="3349874" y="3653844"/>
                    <a:pt x="3299328" y="3653844"/>
                  </a:cubicBezTo>
                  <a:lnTo>
                    <a:pt x="182753" y="3653844"/>
                  </a:lnTo>
                  <a:cubicBezTo>
                    <a:pt x="132207" y="3653844"/>
                    <a:pt x="91186" y="3612823"/>
                    <a:pt x="91186" y="3562277"/>
                  </a:cubicBezTo>
                  <a:lnTo>
                    <a:pt x="91186" y="182753"/>
                  </a:lnTo>
                  <a:cubicBezTo>
                    <a:pt x="91186" y="132207"/>
                    <a:pt x="132207" y="91186"/>
                    <a:pt x="182753" y="91186"/>
                  </a:cubicBezTo>
                  <a:lnTo>
                    <a:pt x="2343145" y="91186"/>
                  </a:lnTo>
                  <a:cubicBezTo>
                    <a:pt x="2369180" y="91186"/>
                    <a:pt x="2394072" y="102235"/>
                    <a:pt x="2411471" y="121666"/>
                  </a:cubicBezTo>
                  <a:lnTo>
                    <a:pt x="2572126" y="301244"/>
                  </a:lnTo>
                  <a:cubicBezTo>
                    <a:pt x="2589525" y="320675"/>
                    <a:pt x="2614290" y="331724"/>
                    <a:pt x="2640452" y="331724"/>
                  </a:cubicBezTo>
                  <a:lnTo>
                    <a:pt x="2640198" y="331724"/>
                  </a:lnTo>
                  <a:close/>
                </a:path>
              </a:pathLst>
            </a:custGeom>
            <a:solidFill>
              <a:srgbClr val="004225"/>
            </a:solidFill>
          </p:spPr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66750" y="723900"/>
            <a:ext cx="11201400" cy="1034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20"/>
              </a:lnSpc>
            </a:pPr>
            <a:r>
              <a:rPr lang="en-US" sz="7200">
                <a:solidFill>
                  <a:srgbClr val="12492F"/>
                </a:solidFill>
                <a:latin typeface="Georgia Pro Condensed Light"/>
                <a:ea typeface="Georgia Pro Condensed Light"/>
                <a:cs typeface="Georgia Pro Condensed Light"/>
                <a:sym typeface="Georgia Pro Condensed Light"/>
              </a:rPr>
              <a:t>Nuestra Diferencia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115050" y="4238625"/>
            <a:ext cx="4314825" cy="3382327"/>
            <a:chOff x="0" y="0"/>
            <a:chExt cx="5753100" cy="4509769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1561465"/>
              <a:ext cx="5753100" cy="29483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2492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Combinamos:</a:t>
              </a:r>
            </a:p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2492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Experiencia corporativa + Gestión comercial + Sistemas + Marketing + Seguridad.</a:t>
              </a:r>
            </a:p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2492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No ofrecemos mantenimiento.</a:t>
              </a:r>
            </a:p>
            <a:p>
              <a:pPr algn="l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12492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Ofrecemos estructura.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614045"/>
              <a:ext cx="5753100" cy="5924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6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12492F"/>
                  </a:solidFill>
                  <a:latin typeface="Georgia Pro Condensed Light"/>
                  <a:ea typeface="Georgia Pro Condensed Light"/>
                  <a:cs typeface="Georgia Pro Condensed Light"/>
                  <a:sym typeface="Georgia Pro Condensed Light"/>
                </a:rPr>
                <a:t>Rentabilidad</a:t>
              </a:r>
            </a:p>
          </p:txBody>
        </p:sp>
        <p:sp>
          <p:nvSpPr>
            <p:cNvPr name="AutoShape 6" id="6"/>
            <p:cNvSpPr/>
            <p:nvPr/>
          </p:nvSpPr>
          <p:spPr>
            <a:xfrm>
              <a:off x="0" y="12700"/>
              <a:ext cx="5753100" cy="0"/>
            </a:xfrm>
            <a:prstGeom prst="line">
              <a:avLst/>
            </a:prstGeom>
            <a:ln cap="flat" w="25400">
              <a:solidFill>
                <a:srgbClr val="12492F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7" id="7"/>
          <p:cNvGrpSpPr/>
          <p:nvPr/>
        </p:nvGrpSpPr>
        <p:grpSpPr>
          <a:xfrm rot="0">
            <a:off x="11868150" y="4238625"/>
            <a:ext cx="4619625" cy="2639377"/>
            <a:chOff x="0" y="0"/>
            <a:chExt cx="6159500" cy="3519169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1561465"/>
              <a:ext cx="6159500" cy="195770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2492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Auditoría inicial del complejo</a:t>
              </a:r>
            </a:p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2492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Diagnóstico</a:t>
              </a:r>
            </a:p>
            <a:p>
              <a:pPr algn="l">
                <a:lnSpc>
                  <a:spcPts val="2940"/>
                </a:lnSpc>
              </a:pPr>
              <a:r>
                <a:rPr lang="en-US" sz="2100">
                  <a:solidFill>
                    <a:srgbClr val="12492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Propuesta personalizada</a:t>
              </a:r>
            </a:p>
            <a:p>
              <a:pPr algn="l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12492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Implementación del sistema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614045"/>
              <a:ext cx="6159500" cy="5924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6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12492F"/>
                  </a:solidFill>
                  <a:latin typeface="Georgia Pro Condensed Light"/>
                  <a:ea typeface="Georgia Pro Condensed Light"/>
                  <a:cs typeface="Georgia Pro Condensed Light"/>
                  <a:sym typeface="Georgia Pro Condensed Light"/>
                </a:rPr>
                <a:t>Próximo Paso </a:t>
              </a:r>
            </a:p>
          </p:txBody>
        </p:sp>
        <p:sp>
          <p:nvSpPr>
            <p:cNvPr name="AutoShape 10" id="10"/>
            <p:cNvSpPr/>
            <p:nvPr/>
          </p:nvSpPr>
          <p:spPr>
            <a:xfrm>
              <a:off x="0" y="12700"/>
              <a:ext cx="5753100" cy="0"/>
            </a:xfrm>
            <a:prstGeom prst="line">
              <a:avLst/>
            </a:prstGeom>
            <a:ln cap="flat" w="25400">
              <a:solidFill>
                <a:srgbClr val="12492F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750" y="666750"/>
            <a:ext cx="16954500" cy="2686050"/>
            <a:chOff x="0" y="0"/>
            <a:chExt cx="4987154" cy="7901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87156" cy="790100"/>
            </a:xfrm>
            <a:custGeom>
              <a:avLst/>
              <a:gdLst/>
              <a:ahLst/>
              <a:cxnLst/>
              <a:rect r="r" b="b" t="t" l="l"/>
              <a:pathLst>
                <a:path h="790100" w="4987156">
                  <a:moveTo>
                    <a:pt x="4640197" y="0"/>
                  </a:moveTo>
                  <a:lnTo>
                    <a:pt x="148415" y="0"/>
                  </a:lnTo>
                  <a:cubicBezTo>
                    <a:pt x="66448" y="0"/>
                    <a:pt x="0" y="66448"/>
                    <a:pt x="0" y="148415"/>
                  </a:cubicBezTo>
                  <a:lnTo>
                    <a:pt x="0" y="510707"/>
                  </a:lnTo>
                  <a:cubicBezTo>
                    <a:pt x="0" y="547218"/>
                    <a:pt x="13458" y="582448"/>
                    <a:pt x="37800" y="609659"/>
                  </a:cubicBezTo>
                  <a:lnTo>
                    <a:pt x="154967" y="740636"/>
                  </a:lnTo>
                  <a:cubicBezTo>
                    <a:pt x="183122" y="772111"/>
                    <a:pt x="223353" y="790101"/>
                    <a:pt x="265584" y="790100"/>
                  </a:cubicBezTo>
                  <a:lnTo>
                    <a:pt x="4838740" y="790100"/>
                  </a:lnTo>
                  <a:cubicBezTo>
                    <a:pt x="4878102" y="790100"/>
                    <a:pt x="4915853" y="774464"/>
                    <a:pt x="4943686" y="746630"/>
                  </a:cubicBezTo>
                  <a:cubicBezTo>
                    <a:pt x="4971519" y="718797"/>
                    <a:pt x="4987156" y="681047"/>
                    <a:pt x="4987156" y="641685"/>
                  </a:cubicBezTo>
                  <a:lnTo>
                    <a:pt x="4987156" y="366141"/>
                  </a:lnTo>
                  <a:cubicBezTo>
                    <a:pt x="4987156" y="329143"/>
                    <a:pt x="4973337" y="293478"/>
                    <a:pt x="4948407" y="266140"/>
                  </a:cubicBezTo>
                  <a:lnTo>
                    <a:pt x="4749864" y="48414"/>
                  </a:lnTo>
                  <a:cubicBezTo>
                    <a:pt x="4721742" y="17574"/>
                    <a:pt x="4681934" y="0"/>
                    <a:pt x="4640197" y="0"/>
                  </a:cubicBezTo>
                  <a:close/>
                </a:path>
              </a:pathLst>
            </a:custGeom>
            <a:solidFill>
              <a:srgbClr val="004225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66750" y="3657600"/>
            <a:ext cx="8324850" cy="5962650"/>
            <a:chOff x="0" y="0"/>
            <a:chExt cx="1289737" cy="92377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9737" cy="923771"/>
            </a:xfrm>
            <a:custGeom>
              <a:avLst/>
              <a:gdLst/>
              <a:ahLst/>
              <a:cxnLst/>
              <a:rect r="r" b="b" t="t" l="l"/>
              <a:pathLst>
                <a:path h="923771" w="1289737">
                  <a:moveTo>
                    <a:pt x="37199" y="0"/>
                  </a:moveTo>
                  <a:lnTo>
                    <a:pt x="1252538" y="0"/>
                  </a:lnTo>
                  <a:cubicBezTo>
                    <a:pt x="1262404" y="0"/>
                    <a:pt x="1271866" y="3919"/>
                    <a:pt x="1278842" y="10895"/>
                  </a:cubicBezTo>
                  <a:cubicBezTo>
                    <a:pt x="1285818" y="17872"/>
                    <a:pt x="1289737" y="27333"/>
                    <a:pt x="1289737" y="37199"/>
                  </a:cubicBezTo>
                  <a:lnTo>
                    <a:pt x="1289737" y="886571"/>
                  </a:lnTo>
                  <a:cubicBezTo>
                    <a:pt x="1289737" y="896437"/>
                    <a:pt x="1285818" y="905899"/>
                    <a:pt x="1278842" y="912875"/>
                  </a:cubicBezTo>
                  <a:cubicBezTo>
                    <a:pt x="1271866" y="919851"/>
                    <a:pt x="1262404" y="923771"/>
                    <a:pt x="1252538" y="923771"/>
                  </a:cubicBezTo>
                  <a:lnTo>
                    <a:pt x="37199" y="923771"/>
                  </a:lnTo>
                  <a:cubicBezTo>
                    <a:pt x="27333" y="923771"/>
                    <a:pt x="17872" y="919851"/>
                    <a:pt x="10895" y="912875"/>
                  </a:cubicBezTo>
                  <a:cubicBezTo>
                    <a:pt x="3919" y="905899"/>
                    <a:pt x="0" y="896437"/>
                    <a:pt x="0" y="886571"/>
                  </a:cubicBezTo>
                  <a:lnTo>
                    <a:pt x="0" y="37199"/>
                  </a:lnTo>
                  <a:cubicBezTo>
                    <a:pt x="0" y="27333"/>
                    <a:pt x="3919" y="17872"/>
                    <a:pt x="10895" y="10895"/>
                  </a:cubicBezTo>
                  <a:cubicBezTo>
                    <a:pt x="17872" y="3919"/>
                    <a:pt x="27333" y="0"/>
                    <a:pt x="37199" y="0"/>
                  </a:cubicBezTo>
                  <a:close/>
                </a:path>
              </a:pathLst>
            </a:custGeom>
            <a:blipFill>
              <a:blip r:embed="rId2"/>
              <a:stretch>
                <a:fillRect l="-174" t="0" r="-174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320434" y="1570221"/>
            <a:ext cx="13424266" cy="1035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00"/>
              </a:lnSpc>
            </a:pPr>
            <a:r>
              <a:rPr lang="en-US" b="true" sz="8000" spc="-440">
                <a:solidFill>
                  <a:srgbClr val="D9D9D9"/>
                </a:solidFill>
                <a:latin typeface="Work Sans Semi-Bold"/>
                <a:ea typeface="Work Sans Semi-Bold"/>
                <a:cs typeface="Work Sans Semi-Bold"/>
                <a:sym typeface="Work Sans Semi-Bold"/>
              </a:rPr>
              <a:t>Contacto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296400" y="3657600"/>
            <a:ext cx="8324850" cy="5962650"/>
            <a:chOff x="0" y="0"/>
            <a:chExt cx="2192553" cy="15704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92553" cy="1570410"/>
            </a:xfrm>
            <a:custGeom>
              <a:avLst/>
              <a:gdLst/>
              <a:ahLst/>
              <a:cxnLst/>
              <a:rect r="r" b="b" t="t" l="l"/>
              <a:pathLst>
                <a:path h="1570410" w="2192553">
                  <a:moveTo>
                    <a:pt x="37199" y="0"/>
                  </a:moveTo>
                  <a:lnTo>
                    <a:pt x="2155354" y="0"/>
                  </a:lnTo>
                  <a:cubicBezTo>
                    <a:pt x="2165220" y="0"/>
                    <a:pt x="2174682" y="3919"/>
                    <a:pt x="2181658" y="10895"/>
                  </a:cubicBezTo>
                  <a:cubicBezTo>
                    <a:pt x="2188634" y="17872"/>
                    <a:pt x="2192553" y="27333"/>
                    <a:pt x="2192553" y="37199"/>
                  </a:cubicBezTo>
                  <a:lnTo>
                    <a:pt x="2192553" y="1533211"/>
                  </a:lnTo>
                  <a:cubicBezTo>
                    <a:pt x="2192553" y="1543077"/>
                    <a:pt x="2188634" y="1552538"/>
                    <a:pt x="2181658" y="1559514"/>
                  </a:cubicBezTo>
                  <a:cubicBezTo>
                    <a:pt x="2174682" y="1566491"/>
                    <a:pt x="2165220" y="1570410"/>
                    <a:pt x="2155354" y="1570410"/>
                  </a:cubicBezTo>
                  <a:lnTo>
                    <a:pt x="37199" y="1570410"/>
                  </a:lnTo>
                  <a:cubicBezTo>
                    <a:pt x="27333" y="1570410"/>
                    <a:pt x="17872" y="1566491"/>
                    <a:pt x="10895" y="1559514"/>
                  </a:cubicBezTo>
                  <a:cubicBezTo>
                    <a:pt x="3919" y="1552538"/>
                    <a:pt x="0" y="1543077"/>
                    <a:pt x="0" y="1533211"/>
                  </a:cubicBezTo>
                  <a:lnTo>
                    <a:pt x="0" y="37199"/>
                  </a:lnTo>
                  <a:cubicBezTo>
                    <a:pt x="0" y="27333"/>
                    <a:pt x="3919" y="17872"/>
                    <a:pt x="10895" y="10895"/>
                  </a:cubicBezTo>
                  <a:cubicBezTo>
                    <a:pt x="17872" y="3919"/>
                    <a:pt x="27333" y="0"/>
                    <a:pt x="37199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2192553" cy="16275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734675" y="4248150"/>
            <a:ext cx="5448300" cy="855345"/>
            <a:chOff x="0" y="0"/>
            <a:chExt cx="7264400" cy="1140460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-19050"/>
              <a:ext cx="7264400" cy="6286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 spc="-165" strike="noStrike" u="none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Correo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668655"/>
              <a:ext cx="7264400" cy="471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40"/>
                </a:lnSpc>
                <a:spcBef>
                  <a:spcPct val="0"/>
                </a:spcBef>
              </a:pPr>
              <a:r>
                <a:rPr lang="en-US" sz="2100" spc="-115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Custodiaserrana@gmail.com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734675" y="6038952"/>
            <a:ext cx="6094697" cy="1372372"/>
            <a:chOff x="0" y="0"/>
            <a:chExt cx="8126262" cy="1829829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-9525"/>
              <a:ext cx="8126262" cy="6914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027"/>
                </a:lnSpc>
                <a:spcBef>
                  <a:spcPct val="0"/>
                </a:spcBef>
              </a:pPr>
              <a:r>
                <a:rPr lang="en-US" b="true" sz="3355" spc="-184" strike="noStrike" u="none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Redes Sociales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744111"/>
              <a:ext cx="8126262" cy="10857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288"/>
                </a:lnSpc>
                <a:spcBef>
                  <a:spcPct val="0"/>
                </a:spcBef>
              </a:pPr>
              <a:r>
                <a:rPr lang="en-US" sz="2349" spc="-129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Web htps://Printingya.my.canva/custodia-serrana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0734675" y="7829550"/>
            <a:ext cx="5448300" cy="1191260"/>
            <a:chOff x="0" y="0"/>
            <a:chExt cx="7264400" cy="1588346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-19050"/>
              <a:ext cx="7264400" cy="6286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 spc="-165">
                  <a:solidFill>
                    <a:srgbClr val="004225"/>
                  </a:solidFill>
                  <a:latin typeface="Work Sans Semi-Bold"/>
                  <a:ea typeface="Work Sans Semi-Bold"/>
                  <a:cs typeface="Work Sans Semi-Bold"/>
                  <a:sym typeface="Work Sans Semi-Bold"/>
                </a:rPr>
                <a:t>Teléfono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659130"/>
              <a:ext cx="7264400" cy="9292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00"/>
                </a:lnSpc>
              </a:pPr>
              <a:r>
                <a:rPr lang="en-US" sz="2000" spc="-110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+54 9 1176000636 </a:t>
              </a:r>
            </a:p>
            <a:p>
              <a:pPr algn="l" marL="0" indent="0" lvl="0">
                <a:lnSpc>
                  <a:spcPts val="2800"/>
                </a:lnSpc>
              </a:pPr>
              <a:r>
                <a:rPr lang="en-US" sz="2000" spc="-110">
                  <a:solidFill>
                    <a:srgbClr val="4D4D4D"/>
                  </a:solidFill>
                  <a:latin typeface="Work Sans"/>
                  <a:ea typeface="Work Sans"/>
                  <a:cs typeface="Work Sans"/>
                  <a:sym typeface="Work Sans"/>
                </a:rPr>
                <a:t>+54 9 1155976420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9969341" y="4248150"/>
            <a:ext cx="460534" cy="460534"/>
          </a:xfrm>
          <a:custGeom>
            <a:avLst/>
            <a:gdLst/>
            <a:ahLst/>
            <a:cxnLst/>
            <a:rect r="r" b="b" t="t" l="l"/>
            <a:pathLst>
              <a:path h="460534" w="460534">
                <a:moveTo>
                  <a:pt x="0" y="0"/>
                </a:moveTo>
                <a:lnTo>
                  <a:pt x="460534" y="0"/>
                </a:lnTo>
                <a:lnTo>
                  <a:pt x="460534" y="460534"/>
                </a:lnTo>
                <a:lnTo>
                  <a:pt x="0" y="4605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969341" y="6038952"/>
            <a:ext cx="460534" cy="460534"/>
          </a:xfrm>
          <a:custGeom>
            <a:avLst/>
            <a:gdLst/>
            <a:ahLst/>
            <a:cxnLst/>
            <a:rect r="r" b="b" t="t" l="l"/>
            <a:pathLst>
              <a:path h="460534" w="460534">
                <a:moveTo>
                  <a:pt x="0" y="0"/>
                </a:moveTo>
                <a:lnTo>
                  <a:pt x="460534" y="0"/>
                </a:lnTo>
                <a:lnTo>
                  <a:pt x="460534" y="460535"/>
                </a:lnTo>
                <a:lnTo>
                  <a:pt x="0" y="4605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9969341" y="7829754"/>
            <a:ext cx="460534" cy="460534"/>
          </a:xfrm>
          <a:custGeom>
            <a:avLst/>
            <a:gdLst/>
            <a:ahLst/>
            <a:cxnLst/>
            <a:rect r="r" b="b" t="t" l="l"/>
            <a:pathLst>
              <a:path h="460534" w="460534">
                <a:moveTo>
                  <a:pt x="0" y="0"/>
                </a:moveTo>
                <a:lnTo>
                  <a:pt x="460534" y="0"/>
                </a:lnTo>
                <a:lnTo>
                  <a:pt x="460534" y="460535"/>
                </a:lnTo>
                <a:lnTo>
                  <a:pt x="0" y="4605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DAHBUl7_CQs</dc:identifier>
  <dcterms:modified xsi:type="dcterms:W3CDTF">2011-08-01T06:04:30Z</dcterms:modified>
  <cp:revision>1</cp:revision>
  <dc:title>Transformar complejos turísticos en estructuras organizadas, seguras y rentables mediante sistemas de gestión profesional. No administramos propiedades. Gestionamos activos turísticos.</dc:title>
</cp:coreProperties>
</file>